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8"/>
  </p:handoutMasterIdLst>
  <p:sldIdLst>
    <p:sldId id="256" r:id="rId2"/>
    <p:sldId id="257" r:id="rId3"/>
    <p:sldId id="285" r:id="rId4"/>
    <p:sldId id="258" r:id="rId5"/>
    <p:sldId id="275" r:id="rId6"/>
    <p:sldId id="281" r:id="rId7"/>
    <p:sldId id="259" r:id="rId8"/>
    <p:sldId id="286" r:id="rId9"/>
    <p:sldId id="262" r:id="rId10"/>
    <p:sldId id="287" r:id="rId11"/>
    <p:sldId id="263" r:id="rId12"/>
    <p:sldId id="260" r:id="rId13"/>
    <p:sldId id="264" r:id="rId14"/>
    <p:sldId id="265" r:id="rId15"/>
    <p:sldId id="288" r:id="rId16"/>
    <p:sldId id="280" r:id="rId17"/>
    <p:sldId id="282" r:id="rId18"/>
    <p:sldId id="269" r:id="rId19"/>
    <p:sldId id="270" r:id="rId20"/>
    <p:sldId id="278" r:id="rId21"/>
    <p:sldId id="289" r:id="rId22"/>
    <p:sldId id="290" r:id="rId23"/>
    <p:sldId id="283" r:id="rId24"/>
    <p:sldId id="274" r:id="rId25"/>
    <p:sldId id="272" r:id="rId26"/>
    <p:sldId id="284" r:id="rId27"/>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974" y="-4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8" y="0"/>
            <a:ext cx="2889938" cy="496332"/>
          </a:xfrm>
          <a:prstGeom prst="rect">
            <a:avLst/>
          </a:prstGeom>
        </p:spPr>
        <p:txBody>
          <a:bodyPr vert="horz" lIns="91440" tIns="45720" rIns="91440" bIns="45720" rtlCol="0"/>
          <a:lstStyle>
            <a:lvl1pPr algn="r">
              <a:defRPr sz="1200"/>
            </a:lvl1pPr>
          </a:lstStyle>
          <a:p>
            <a:fld id="{65E503C7-BA3C-4F55-8AC1-C1A6DD3813E9}" type="datetimeFigureOut">
              <a:rPr lang="en-GB" smtClean="0"/>
              <a:t>11/05/2018</a:t>
            </a:fld>
            <a:endParaRPr lang="en-GB"/>
          </a:p>
        </p:txBody>
      </p:sp>
      <p:sp>
        <p:nvSpPr>
          <p:cNvPr id="4" name="Footer Placeholder 3"/>
          <p:cNvSpPr>
            <a:spLocks noGrp="1"/>
          </p:cNvSpPr>
          <p:nvPr>
            <p:ph type="ftr" sz="quarter" idx="2"/>
          </p:nvPr>
        </p:nvSpPr>
        <p:spPr>
          <a:xfrm>
            <a:off x="1" y="9428582"/>
            <a:ext cx="2889938"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8" y="9428582"/>
            <a:ext cx="2889938" cy="496332"/>
          </a:xfrm>
          <a:prstGeom prst="rect">
            <a:avLst/>
          </a:prstGeom>
        </p:spPr>
        <p:txBody>
          <a:bodyPr vert="horz" lIns="91440" tIns="45720" rIns="91440" bIns="45720" rtlCol="0" anchor="b"/>
          <a:lstStyle>
            <a:lvl1pPr algn="r">
              <a:defRPr sz="1200"/>
            </a:lvl1pPr>
          </a:lstStyle>
          <a:p>
            <a:fld id="{F3C87485-21F8-4D91-AF99-D0E8EA8EDF1C}" type="slidenum">
              <a:rPr lang="en-GB" smtClean="0"/>
              <a:t>‹#›</a:t>
            </a:fld>
            <a:endParaRPr lang="en-GB"/>
          </a:p>
        </p:txBody>
      </p:sp>
    </p:spTree>
    <p:extLst>
      <p:ext uri="{BB962C8B-B14F-4D97-AF65-F5344CB8AC3E}">
        <p14:creationId xmlns:p14="http://schemas.microsoft.com/office/powerpoint/2010/main" val="2423990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70526B3-BFB4-4962-97D6-AA43816C6B64}" type="datetimeFigureOut">
              <a:rPr lang="en-GB" smtClean="0"/>
              <a:t>11/05/2018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2514154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70526B3-BFB4-4962-97D6-AA43816C6B64}" type="datetimeFigureOut">
              <a:rPr lang="en-GB" smtClean="0"/>
              <a:t>11/05/2018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2042403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70526B3-BFB4-4962-97D6-AA43816C6B64}" type="datetimeFigureOut">
              <a:rPr lang="en-GB" smtClean="0"/>
              <a:t>11/05/2018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2801613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70526B3-BFB4-4962-97D6-AA43816C6B64}" type="datetimeFigureOut">
              <a:rPr lang="en-GB" smtClean="0"/>
              <a:t>11/05/2018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276658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0526B3-BFB4-4962-97D6-AA43816C6B64}" type="datetimeFigureOut">
              <a:rPr lang="en-GB" smtClean="0"/>
              <a:t>11/05/2018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50314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70526B3-BFB4-4962-97D6-AA43816C6B64}" type="datetimeFigureOut">
              <a:rPr lang="en-GB" smtClean="0"/>
              <a:t>11/05/2018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174497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70526B3-BFB4-4962-97D6-AA43816C6B64}" type="datetimeFigureOut">
              <a:rPr lang="en-GB" smtClean="0"/>
              <a:t>11/05/2018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919192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70526B3-BFB4-4962-97D6-AA43816C6B64}" type="datetimeFigureOut">
              <a:rPr lang="en-GB" smtClean="0"/>
              <a:t>11/05/2018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667535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526B3-BFB4-4962-97D6-AA43816C6B64}" type="datetimeFigureOut">
              <a:rPr lang="en-GB" smtClean="0"/>
              <a:t>11/05/2018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2452966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0526B3-BFB4-4962-97D6-AA43816C6B64}" type="datetimeFigureOut">
              <a:rPr lang="en-GB" smtClean="0"/>
              <a:t>11/05/2018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3422558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0526B3-BFB4-4962-97D6-AA43816C6B64}" type="datetimeFigureOut">
              <a:rPr lang="en-GB" smtClean="0"/>
              <a:t>11/05/2018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074183-EE8D-4CB2-9C0F-BABE8C8C966D}" type="slidenum">
              <a:rPr lang="en-GB" smtClean="0"/>
              <a:t>‹#›</a:t>
            </a:fld>
            <a:endParaRPr lang="en-GB"/>
          </a:p>
        </p:txBody>
      </p:sp>
    </p:spTree>
    <p:extLst>
      <p:ext uri="{BB962C8B-B14F-4D97-AF65-F5344CB8AC3E}">
        <p14:creationId xmlns:p14="http://schemas.microsoft.com/office/powerpoint/2010/main" val="3406383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2000">
              <a:srgbClr val="7030A0">
                <a:alpha val="67000"/>
                <a:lumMod val="67000"/>
                <a:lumOff val="33000"/>
              </a:srgbClr>
            </a:gs>
            <a:gs pos="100000">
              <a:schemeClr val="bg1">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526B3-BFB4-4962-97D6-AA43816C6B64}" type="datetimeFigureOut">
              <a:rPr lang="en-GB" smtClean="0"/>
              <a:t>11/05/2018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074183-EE8D-4CB2-9C0F-BABE8C8C966D}" type="slidenum">
              <a:rPr lang="en-GB" smtClean="0"/>
              <a:t>‹#›</a:t>
            </a:fld>
            <a:endParaRPr lang="en-GB"/>
          </a:p>
        </p:txBody>
      </p:sp>
    </p:spTree>
    <p:extLst>
      <p:ext uri="{BB962C8B-B14F-4D97-AF65-F5344CB8AC3E}">
        <p14:creationId xmlns:p14="http://schemas.microsoft.com/office/powerpoint/2010/main" val="945090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908720"/>
            <a:ext cx="7772400" cy="1470025"/>
          </a:xfrm>
        </p:spPr>
        <p:txBody>
          <a:bodyPr/>
          <a:lstStyle/>
          <a:p>
            <a:r>
              <a:rPr lang="en-GB" b="1" dirty="0" smtClean="0">
                <a:latin typeface="NTFPreCursivef" panose="03000400000000000000" pitchFamily="66" charset="0"/>
              </a:rPr>
              <a:t>Year 2 2017-18</a:t>
            </a:r>
            <a:br>
              <a:rPr lang="en-GB" b="1" dirty="0" smtClean="0">
                <a:latin typeface="NTFPreCursivef" panose="03000400000000000000" pitchFamily="66" charset="0"/>
              </a:rPr>
            </a:br>
            <a:r>
              <a:rPr lang="en-GB" b="1" dirty="0" smtClean="0">
                <a:latin typeface="NTFPreCursivef" panose="03000400000000000000" pitchFamily="66" charset="0"/>
              </a:rPr>
              <a:t>Assessment Meeting </a:t>
            </a:r>
            <a:endParaRPr lang="en-GB" b="1" dirty="0">
              <a:latin typeface="NTFPreCursivef" panose="03000400000000000000" pitchFamily="66" charset="0"/>
            </a:endParaRPr>
          </a:p>
        </p:txBody>
      </p:sp>
      <p:pic>
        <p:nvPicPr>
          <p:cNvPr id="4" name="Picture 8"/>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195736" y="2780928"/>
            <a:ext cx="4403725"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57322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b="1" dirty="0" smtClean="0">
                <a:latin typeface="NTFPreCursivef" panose="03000400000000000000" pitchFamily="66" charset="0"/>
              </a:rPr>
              <a:t>Reading Paper 2</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916832"/>
            <a:ext cx="8229600" cy="4176464"/>
          </a:xfrm>
        </p:spPr>
        <p:txBody>
          <a:bodyPr>
            <a:normAutofit/>
          </a:bodyPr>
          <a:lstStyle/>
          <a:p>
            <a:r>
              <a:rPr lang="en-GB" dirty="0" smtClean="0">
                <a:latin typeface="NTPreCursive" panose="03000400000000000000" pitchFamily="66" charset="0"/>
              </a:rPr>
              <a:t>.</a:t>
            </a:r>
            <a:r>
              <a:rPr lang="en-GB" dirty="0" smtClean="0">
                <a:latin typeface="NTFPreCursivef" panose="03000400000000000000" pitchFamily="66" charset="0"/>
              </a:rPr>
              <a:t>Paper </a:t>
            </a:r>
            <a:r>
              <a:rPr lang="en-GB" dirty="0">
                <a:latin typeface="NTFPreCursivef" panose="03000400000000000000" pitchFamily="66" charset="0"/>
              </a:rPr>
              <a:t>2 consists of a separate reading and answer booklet. The level of difficulty of the text is generally  higher and the questions require a deeper level of understanding and the ability to make inferences and express opinions.</a:t>
            </a:r>
          </a:p>
          <a:p>
            <a:r>
              <a:rPr lang="en-GB" dirty="0">
                <a:latin typeface="NTFPreCursivef" panose="03000400000000000000" pitchFamily="66" charset="0"/>
              </a:rPr>
              <a:t>Children are expected to complete both papers </a:t>
            </a:r>
            <a:r>
              <a:rPr lang="en-GB" dirty="0" smtClean="0">
                <a:latin typeface="NTFPreCursivef" panose="03000400000000000000" pitchFamily="66" charset="0"/>
              </a:rPr>
              <a:t>independently but not </a:t>
            </a:r>
            <a:r>
              <a:rPr lang="en-GB" dirty="0">
                <a:latin typeface="NTFPreCursivef" panose="03000400000000000000" pitchFamily="66" charset="0"/>
              </a:rPr>
              <a:t>on the same day</a:t>
            </a:r>
            <a:r>
              <a:rPr lang="en-GB" dirty="0" smtClean="0">
                <a:latin typeface="NTFPreCursivef" panose="03000400000000000000" pitchFamily="66" charset="0"/>
              </a:rPr>
              <a:t>!</a:t>
            </a:r>
            <a:endParaRPr lang="en-GB" dirty="0">
              <a:latin typeface="NTFPreCursivef" panose="03000400000000000000" pitchFamily="66" charset="0"/>
            </a:endParaRPr>
          </a:p>
          <a:p>
            <a:endParaRPr lang="en-GB" dirty="0">
              <a:latin typeface="NTPreCursive" panose="03000400000000000000" pitchFamily="66" charset="0"/>
            </a:endParaRPr>
          </a:p>
        </p:txBody>
      </p:sp>
    </p:spTree>
    <p:extLst>
      <p:ext uri="{BB962C8B-B14F-4D97-AF65-F5344CB8AC3E}">
        <p14:creationId xmlns:p14="http://schemas.microsoft.com/office/powerpoint/2010/main" val="23123868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smtClean="0">
                <a:latin typeface="NTFPreCursivef" panose="03000400000000000000" pitchFamily="66" charset="0"/>
              </a:rPr>
              <a:t>Paper 2 Example Questions</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525963"/>
          </a:xfrm>
        </p:spPr>
        <p:txBody>
          <a:bodyPr>
            <a:normAutofit fontScale="85000" lnSpcReduction="10000"/>
          </a:bodyPr>
          <a:lstStyle/>
          <a:p>
            <a:r>
              <a:rPr lang="en-GB" i="1" dirty="0" smtClean="0">
                <a:latin typeface="NTFPreCursivef" panose="03000400000000000000" pitchFamily="66" charset="0"/>
              </a:rPr>
              <a:t>The greedy man searched for a wounded bird. Why did he do this?</a:t>
            </a:r>
            <a:endParaRPr lang="en-GB" i="1" dirty="0">
              <a:latin typeface="NTFPreCursivef" panose="03000400000000000000" pitchFamily="66" charset="0"/>
            </a:endParaRPr>
          </a:p>
          <a:p>
            <a:r>
              <a:rPr lang="en-GB" i="1" dirty="0" smtClean="0">
                <a:latin typeface="NTFPreCursivef" panose="03000400000000000000" pitchFamily="66" charset="0"/>
              </a:rPr>
              <a:t>Give two things the greedy man does that tell you he could not wait for the seed to grow.</a:t>
            </a:r>
            <a:endParaRPr lang="en-GB" i="1" dirty="0">
              <a:latin typeface="NTFPreCursivef" panose="03000400000000000000" pitchFamily="66" charset="0"/>
            </a:endParaRPr>
          </a:p>
          <a:p>
            <a:r>
              <a:rPr lang="en-GB" i="1" dirty="0" smtClean="0">
                <a:latin typeface="NTFPreCursivef" panose="03000400000000000000" pitchFamily="66" charset="0"/>
              </a:rPr>
              <a:t>Why did the greedy man start clapping his hands in delight?</a:t>
            </a:r>
            <a:endParaRPr lang="en-GB" i="1" dirty="0">
              <a:latin typeface="NTFPreCursivef" panose="03000400000000000000" pitchFamily="66" charset="0"/>
            </a:endParaRPr>
          </a:p>
          <a:p>
            <a:endParaRPr lang="en-GB" dirty="0" smtClean="0">
              <a:latin typeface="NTFPreCursivef" panose="03000400000000000000" pitchFamily="66" charset="0"/>
            </a:endParaRPr>
          </a:p>
          <a:p>
            <a:r>
              <a:rPr lang="en-GB" dirty="0" smtClean="0">
                <a:latin typeface="NTFPreCursivef" panose="03000400000000000000" pitchFamily="66" charset="0"/>
              </a:rPr>
              <a:t>These </a:t>
            </a:r>
            <a:r>
              <a:rPr lang="en-GB" dirty="0">
                <a:latin typeface="NTFPreCursivef" panose="03000400000000000000" pitchFamily="66" charset="0"/>
              </a:rPr>
              <a:t>questions require your child to use their skills of inference and deduction in response to what they have read. These are higher order skills and children will need to refer back to events in the </a:t>
            </a:r>
            <a:r>
              <a:rPr lang="en-GB" dirty="0" smtClean="0">
                <a:latin typeface="NTFPreCursivef" panose="03000400000000000000" pitchFamily="66" charset="0"/>
              </a:rPr>
              <a:t>story and interpret the story to give </a:t>
            </a:r>
            <a:r>
              <a:rPr lang="en-GB" dirty="0">
                <a:latin typeface="NTFPreCursivef" panose="03000400000000000000" pitchFamily="66" charset="0"/>
              </a:rPr>
              <a:t>their </a:t>
            </a:r>
            <a:r>
              <a:rPr lang="en-GB" dirty="0" smtClean="0">
                <a:latin typeface="NTFPreCursivef" panose="03000400000000000000" pitchFamily="66" charset="0"/>
              </a:rPr>
              <a:t>answers.</a:t>
            </a:r>
          </a:p>
          <a:p>
            <a:endParaRPr lang="en-GB" i="1" dirty="0">
              <a:latin typeface="Comic Sans MS" panose="030F0702030302020204" pitchFamily="66" charset="0"/>
            </a:endParaRPr>
          </a:p>
          <a:p>
            <a:endParaRPr lang="en-GB" i="1" dirty="0" smtClean="0">
              <a:latin typeface="Comic Sans MS" panose="030F0702030302020204" pitchFamily="66" charset="0"/>
            </a:endParaRPr>
          </a:p>
          <a:p>
            <a:endParaRPr lang="en-GB" dirty="0">
              <a:latin typeface="Comic Sans MS" panose="030F0702030302020204" pitchFamily="66" charset="0"/>
            </a:endParaRPr>
          </a:p>
        </p:txBody>
      </p:sp>
    </p:spTree>
    <p:extLst>
      <p:ext uri="{BB962C8B-B14F-4D97-AF65-F5344CB8AC3E}">
        <p14:creationId xmlns:p14="http://schemas.microsoft.com/office/powerpoint/2010/main" val="2353719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b="1" dirty="0" smtClean="0">
                <a:latin typeface="NTFPreCursivef" panose="03000400000000000000" pitchFamily="66" charset="0"/>
              </a:rPr>
              <a:t>How can you help your child?</a:t>
            </a:r>
            <a:endParaRPr lang="en-GB" b="1" dirty="0">
              <a:latin typeface="NTFPreCursivef" panose="03000400000000000000" pitchFamily="66" charset="0"/>
            </a:endParaRPr>
          </a:p>
        </p:txBody>
      </p:sp>
      <p:sp>
        <p:nvSpPr>
          <p:cNvPr id="4" name="Content Placeholder 3"/>
          <p:cNvSpPr>
            <a:spLocks noGrp="1"/>
          </p:cNvSpPr>
          <p:nvPr>
            <p:ph idx="1"/>
          </p:nvPr>
        </p:nvSpPr>
        <p:spPr>
          <a:xfrm>
            <a:off x="467544" y="1340768"/>
            <a:ext cx="8229600" cy="4525963"/>
          </a:xfrm>
        </p:spPr>
        <p:txBody>
          <a:bodyPr>
            <a:noAutofit/>
          </a:bodyPr>
          <a:lstStyle/>
          <a:p>
            <a:r>
              <a:rPr lang="en-GB" sz="2100" dirty="0" smtClean="0">
                <a:latin typeface="NTFPreCursivef" panose="03000400000000000000" pitchFamily="66" charset="0"/>
              </a:rPr>
              <a:t>The home-school reading scheme is only designed to support children with basic word recognition and simple comprehension skills.</a:t>
            </a:r>
          </a:p>
          <a:p>
            <a:r>
              <a:rPr lang="en-GB" sz="2100" dirty="0" smtClean="0">
                <a:latin typeface="NTFPreCursivef" panose="03000400000000000000" pitchFamily="66" charset="0"/>
              </a:rPr>
              <a:t>Once a child is reading these books fluently, the best way to support your child and extend their reading skills is to introduce other genres, preferably initiated by your child’s own interests, and focus on enjoyment, comprehension, discussion and interpretation.</a:t>
            </a:r>
          </a:p>
          <a:p>
            <a:r>
              <a:rPr lang="en-GB" sz="2100" dirty="0" smtClean="0">
                <a:latin typeface="NTFPreCursivef" panose="03000400000000000000" pitchFamily="66" charset="0"/>
              </a:rPr>
              <a:t>Racing through the stages of the home-school reading scheme will not result in deepening or broadening your child’s reading ability which is how your child’s reading is assessed.</a:t>
            </a:r>
          </a:p>
          <a:p>
            <a:r>
              <a:rPr lang="en-GB" sz="2100" dirty="0" smtClean="0">
                <a:latin typeface="NTFPreCursivef" panose="03000400000000000000" pitchFamily="66" charset="0"/>
              </a:rPr>
              <a:t>We encourage all children to recognise reading as a gift to be enjoyed and to read for pleasure. Adding pressure or encouraging competition between children in reading generally reduces their enjoyment and confidence and is not encouraged.</a:t>
            </a:r>
          </a:p>
          <a:p>
            <a:r>
              <a:rPr lang="en-GB" sz="2100" dirty="0" smtClean="0">
                <a:latin typeface="NTFPreCursivef" panose="03000400000000000000" pitchFamily="66" charset="0"/>
              </a:rPr>
              <a:t>We do not recommend completing additional sample reading tests with your child at home as it can make them feel more pressured and can also make teacher assessment more difficult if children have prior knowledge of the text.</a:t>
            </a:r>
            <a:endParaRPr lang="en-GB" sz="2100" dirty="0">
              <a:latin typeface="NTFPreCursivef" panose="03000400000000000000" pitchFamily="66" charset="0"/>
            </a:endParaRPr>
          </a:p>
        </p:txBody>
      </p:sp>
    </p:spTree>
    <p:extLst>
      <p:ext uri="{BB962C8B-B14F-4D97-AF65-F5344CB8AC3E}">
        <p14:creationId xmlns:p14="http://schemas.microsoft.com/office/powerpoint/2010/main" val="464059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44624"/>
            <a:ext cx="8229600" cy="1143000"/>
          </a:xfrm>
        </p:spPr>
        <p:txBody>
          <a:bodyPr>
            <a:normAutofit/>
          </a:bodyPr>
          <a:lstStyle/>
          <a:p>
            <a:r>
              <a:rPr lang="en-GB" b="1" dirty="0">
                <a:latin typeface="NTFPreCursivef" panose="03000400000000000000" pitchFamily="66" charset="0"/>
              </a:rPr>
              <a:t>T</a:t>
            </a:r>
            <a:r>
              <a:rPr lang="en-GB" b="1" dirty="0" smtClean="0">
                <a:latin typeface="NTFPreCursivef" panose="03000400000000000000" pitchFamily="66" charset="0"/>
              </a:rPr>
              <a:t>he Expected Standard</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052736"/>
            <a:ext cx="8229600" cy="5616624"/>
          </a:xfrm>
        </p:spPr>
        <p:txBody>
          <a:bodyPr>
            <a:normAutofit fontScale="77500" lnSpcReduction="20000"/>
          </a:bodyPr>
          <a:lstStyle/>
          <a:p>
            <a:pPr marL="0" indent="0">
              <a:buNone/>
            </a:pPr>
            <a:r>
              <a:rPr lang="en-GB" dirty="0" smtClean="0">
                <a:latin typeface="NTFPreCursivef" panose="03000400000000000000" pitchFamily="66" charset="0"/>
              </a:rPr>
              <a:t>The </a:t>
            </a:r>
            <a:r>
              <a:rPr lang="en-GB" dirty="0">
                <a:latin typeface="NTFPreCursivef" panose="03000400000000000000" pitchFamily="66" charset="0"/>
              </a:rPr>
              <a:t>pupil can</a:t>
            </a:r>
            <a:r>
              <a:rPr lang="en-GB" dirty="0" smtClean="0">
                <a:latin typeface="NTFPreCursivef" panose="03000400000000000000" pitchFamily="66" charset="0"/>
              </a:rPr>
              <a:t>:</a:t>
            </a:r>
          </a:p>
          <a:p>
            <a:pPr marL="0" indent="0">
              <a:buNone/>
            </a:pPr>
            <a:r>
              <a:rPr lang="en-GB" dirty="0" smtClean="0">
                <a:latin typeface="NTFPreCursivef" panose="03000400000000000000" pitchFamily="66" charset="0"/>
              </a:rPr>
              <a:t>• </a:t>
            </a:r>
            <a:r>
              <a:rPr lang="en-GB" dirty="0">
                <a:latin typeface="NTFPreCursivef" panose="03000400000000000000" pitchFamily="66" charset="0"/>
              </a:rPr>
              <a:t>read accurately most words of two or more </a:t>
            </a:r>
            <a:r>
              <a:rPr lang="en-GB" dirty="0" smtClean="0">
                <a:latin typeface="NTFPreCursivef" panose="03000400000000000000" pitchFamily="66" charset="0"/>
              </a:rPr>
              <a:t>syllables</a:t>
            </a:r>
          </a:p>
          <a:p>
            <a:pPr marL="0" indent="0">
              <a:buNone/>
            </a:pPr>
            <a:r>
              <a:rPr lang="en-GB" dirty="0" smtClean="0">
                <a:latin typeface="NTFPreCursivef" panose="03000400000000000000" pitchFamily="66" charset="0"/>
              </a:rPr>
              <a:t>• </a:t>
            </a:r>
            <a:r>
              <a:rPr lang="en-GB" dirty="0">
                <a:latin typeface="NTFPreCursivef" panose="03000400000000000000" pitchFamily="66" charset="0"/>
              </a:rPr>
              <a:t>read most words containing common </a:t>
            </a:r>
            <a:r>
              <a:rPr lang="en-GB" dirty="0" smtClean="0">
                <a:latin typeface="NTFPreCursivef" panose="03000400000000000000" pitchFamily="66" charset="0"/>
              </a:rPr>
              <a:t>suffixes</a:t>
            </a:r>
          </a:p>
          <a:p>
            <a:pPr marL="0" indent="0">
              <a:buNone/>
            </a:pPr>
            <a:r>
              <a:rPr lang="en-GB" dirty="0" smtClean="0">
                <a:latin typeface="NTFPreCursivef" panose="03000400000000000000" pitchFamily="66" charset="0"/>
              </a:rPr>
              <a:t>• </a:t>
            </a:r>
            <a:r>
              <a:rPr lang="en-GB" dirty="0">
                <a:latin typeface="NTFPreCursivef" panose="03000400000000000000" pitchFamily="66" charset="0"/>
              </a:rPr>
              <a:t>read most common exception </a:t>
            </a:r>
            <a:r>
              <a:rPr lang="en-GB" dirty="0" smtClean="0">
                <a:latin typeface="NTFPreCursivef" panose="03000400000000000000" pitchFamily="66" charset="0"/>
              </a:rPr>
              <a:t>words</a:t>
            </a:r>
          </a:p>
          <a:p>
            <a:pPr marL="0" indent="0">
              <a:buNone/>
            </a:pPr>
            <a:endParaRPr lang="en-GB" dirty="0" smtClean="0">
              <a:latin typeface="NTFPreCursivef" panose="03000400000000000000" pitchFamily="66" charset="0"/>
            </a:endParaRPr>
          </a:p>
          <a:p>
            <a:pPr marL="0" indent="0">
              <a:buNone/>
            </a:pPr>
            <a:r>
              <a:rPr lang="en-GB" dirty="0" smtClean="0">
                <a:latin typeface="NTFPreCursivef" panose="03000400000000000000" pitchFamily="66" charset="0"/>
              </a:rPr>
              <a:t>In </a:t>
            </a:r>
            <a:r>
              <a:rPr lang="en-GB" dirty="0">
                <a:latin typeface="NTFPreCursivef" panose="03000400000000000000" pitchFamily="66" charset="0"/>
              </a:rPr>
              <a:t>age-appropriate books, the pupil can</a:t>
            </a:r>
            <a:r>
              <a:rPr lang="en-GB" dirty="0" smtClean="0">
                <a:latin typeface="NTFPreCursivef" panose="03000400000000000000" pitchFamily="66" charset="0"/>
              </a:rPr>
              <a:t>:</a:t>
            </a:r>
          </a:p>
          <a:p>
            <a:pPr marL="0" indent="0">
              <a:buNone/>
            </a:pPr>
            <a:r>
              <a:rPr lang="en-GB" dirty="0" smtClean="0">
                <a:latin typeface="NTFPreCursivef" panose="03000400000000000000" pitchFamily="66" charset="0"/>
              </a:rPr>
              <a:t>• </a:t>
            </a:r>
            <a:r>
              <a:rPr lang="en-GB" dirty="0">
                <a:latin typeface="NTFPreCursivef" panose="03000400000000000000" pitchFamily="66" charset="0"/>
              </a:rPr>
              <a:t>read words accurately and fluently without overt sounding and blending, e.g. at over 90 words per </a:t>
            </a:r>
            <a:r>
              <a:rPr lang="en-GB" dirty="0" smtClean="0">
                <a:latin typeface="NTFPreCursivef" panose="03000400000000000000" pitchFamily="66" charset="0"/>
              </a:rPr>
              <a:t>minute</a:t>
            </a:r>
          </a:p>
          <a:p>
            <a:pPr marL="0" indent="0">
              <a:buNone/>
            </a:pPr>
            <a:r>
              <a:rPr lang="en-GB" dirty="0" smtClean="0">
                <a:latin typeface="NTFPreCursivef" panose="03000400000000000000" pitchFamily="66" charset="0"/>
              </a:rPr>
              <a:t>• </a:t>
            </a:r>
            <a:r>
              <a:rPr lang="en-GB" dirty="0">
                <a:latin typeface="NTFPreCursivef" panose="03000400000000000000" pitchFamily="66" charset="0"/>
              </a:rPr>
              <a:t>sound out most unfamiliar words accurately, without undue </a:t>
            </a:r>
            <a:r>
              <a:rPr lang="en-GB" dirty="0" smtClean="0">
                <a:latin typeface="NTFPreCursivef" panose="03000400000000000000" pitchFamily="66" charset="0"/>
              </a:rPr>
              <a:t>hesitation.</a:t>
            </a:r>
          </a:p>
          <a:p>
            <a:pPr marL="0" indent="0">
              <a:buNone/>
            </a:pPr>
            <a:endParaRPr lang="en-GB" dirty="0" smtClean="0">
              <a:latin typeface="NTFPreCursivef" panose="03000400000000000000" pitchFamily="66" charset="0"/>
            </a:endParaRPr>
          </a:p>
          <a:p>
            <a:pPr marL="0" indent="0">
              <a:buNone/>
            </a:pPr>
            <a:r>
              <a:rPr lang="en-GB" dirty="0" smtClean="0">
                <a:latin typeface="NTFPreCursivef" panose="03000400000000000000" pitchFamily="66" charset="0"/>
              </a:rPr>
              <a:t>In </a:t>
            </a:r>
            <a:r>
              <a:rPr lang="en-GB" dirty="0">
                <a:latin typeface="NTFPreCursivef" panose="03000400000000000000" pitchFamily="66" charset="0"/>
              </a:rPr>
              <a:t>a familiar book that they can already read accurately and fluently, the pupil can</a:t>
            </a:r>
            <a:r>
              <a:rPr lang="en-GB" dirty="0" smtClean="0">
                <a:latin typeface="NTFPreCursivef" panose="03000400000000000000" pitchFamily="66" charset="0"/>
              </a:rPr>
              <a:t>:</a:t>
            </a:r>
          </a:p>
          <a:p>
            <a:pPr marL="0" indent="0">
              <a:buNone/>
            </a:pPr>
            <a:r>
              <a:rPr lang="en-GB" dirty="0" smtClean="0">
                <a:latin typeface="NTFPreCursivef" panose="03000400000000000000" pitchFamily="66" charset="0"/>
              </a:rPr>
              <a:t>• </a:t>
            </a:r>
            <a:r>
              <a:rPr lang="en-GB" dirty="0">
                <a:latin typeface="NTFPreCursivef" panose="03000400000000000000" pitchFamily="66" charset="0"/>
              </a:rPr>
              <a:t>check it makes sense to </a:t>
            </a:r>
            <a:r>
              <a:rPr lang="en-GB" dirty="0" smtClean="0">
                <a:latin typeface="NTFPreCursivef" panose="03000400000000000000" pitchFamily="66" charset="0"/>
              </a:rPr>
              <a:t>them</a:t>
            </a:r>
          </a:p>
          <a:p>
            <a:pPr marL="0" indent="0">
              <a:buNone/>
            </a:pPr>
            <a:r>
              <a:rPr lang="en-GB" dirty="0" smtClean="0">
                <a:latin typeface="NTFPreCursivef" panose="03000400000000000000" pitchFamily="66" charset="0"/>
              </a:rPr>
              <a:t>• </a:t>
            </a:r>
            <a:r>
              <a:rPr lang="en-GB" dirty="0">
                <a:latin typeface="NTFPreCursivef" panose="03000400000000000000" pitchFamily="66" charset="0"/>
              </a:rPr>
              <a:t>answer questions and make some inferences on the basis of what is being said and </a:t>
            </a:r>
            <a:r>
              <a:rPr lang="en-GB" dirty="0" smtClean="0">
                <a:latin typeface="NTFPreCursivef" panose="03000400000000000000" pitchFamily="66" charset="0"/>
              </a:rPr>
              <a:t>done</a:t>
            </a:r>
          </a:p>
          <a:p>
            <a:endParaRPr lang="en-GB" i="1" dirty="0">
              <a:latin typeface="NTPreCursive" panose="03000400000000000000" pitchFamily="66" charset="0"/>
            </a:endParaRPr>
          </a:p>
          <a:p>
            <a:endParaRPr lang="en-GB" i="1" dirty="0" smtClean="0">
              <a:latin typeface="Comic Sans MS" panose="030F0702030302020204" pitchFamily="66" charset="0"/>
            </a:endParaRPr>
          </a:p>
          <a:p>
            <a:endParaRPr lang="en-GB" dirty="0">
              <a:latin typeface="Comic Sans MS" panose="030F0702030302020204" pitchFamily="66" charset="0"/>
            </a:endParaRPr>
          </a:p>
        </p:txBody>
      </p:sp>
    </p:spTree>
    <p:extLst>
      <p:ext uri="{BB962C8B-B14F-4D97-AF65-F5344CB8AC3E}">
        <p14:creationId xmlns:p14="http://schemas.microsoft.com/office/powerpoint/2010/main" val="26923288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smtClean="0">
                <a:latin typeface="NTFPreCursivef" panose="03000400000000000000" pitchFamily="66" charset="0"/>
              </a:rPr>
              <a:t>Writing</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484784"/>
            <a:ext cx="8229600" cy="4896544"/>
          </a:xfrm>
        </p:spPr>
        <p:txBody>
          <a:bodyPr>
            <a:normAutofit fontScale="85000" lnSpcReduction="20000"/>
          </a:bodyPr>
          <a:lstStyle/>
          <a:p>
            <a:r>
              <a:rPr lang="en-GB" sz="3400" dirty="0" smtClean="0">
                <a:latin typeface="NTFPreCursivef" panose="03000400000000000000" pitchFamily="66" charset="0"/>
              </a:rPr>
              <a:t>Children are taught writing in a variety of styles throughout the year with SPAG integrated into the English lessons.</a:t>
            </a:r>
          </a:p>
          <a:p>
            <a:r>
              <a:rPr lang="en-GB" sz="3400" dirty="0" smtClean="0">
                <a:latin typeface="NTFPreCursivef" panose="03000400000000000000" pitchFamily="66" charset="0"/>
              </a:rPr>
              <a:t>Children experience shared, modelled and guided writing sessions in school and are encouraged to write independently.</a:t>
            </a:r>
          </a:p>
          <a:p>
            <a:r>
              <a:rPr lang="en-GB" sz="3400" dirty="0" smtClean="0">
                <a:latin typeface="NTFPreCursivef" panose="03000400000000000000" pitchFamily="66" charset="0"/>
              </a:rPr>
              <a:t>Children evaluate their writing through discussion with the </a:t>
            </a:r>
            <a:r>
              <a:rPr lang="en-GB" sz="3400" dirty="0">
                <a:latin typeface="NTFPreCursivef" panose="03000400000000000000" pitchFamily="66" charset="0"/>
              </a:rPr>
              <a:t>teacher and the school marking </a:t>
            </a:r>
            <a:r>
              <a:rPr lang="en-GB" sz="3400" dirty="0" smtClean="0">
                <a:latin typeface="NTFPreCursivef" panose="03000400000000000000" pitchFamily="66" charset="0"/>
              </a:rPr>
              <a:t>scheme. Good features are highlighted in green and pink highlighting requires children to think about an error and correct it.</a:t>
            </a:r>
          </a:p>
          <a:p>
            <a:r>
              <a:rPr lang="en-GB" sz="3400" dirty="0" smtClean="0">
                <a:latin typeface="NTFPreCursivef" panose="03000400000000000000" pitchFamily="66" charset="0"/>
              </a:rPr>
              <a:t>Teachers mark and assess children’s writing throughout the year and take part in moderation sessions with other professionals to quality assure their judgements.</a:t>
            </a:r>
          </a:p>
          <a:p>
            <a:pPr marL="0" indent="0">
              <a:buNone/>
            </a:pPr>
            <a:endParaRPr lang="en-GB" dirty="0">
              <a:latin typeface="Comic Sans MS" panose="030F0702030302020204" pitchFamily="66" charset="0"/>
            </a:endParaRPr>
          </a:p>
          <a:p>
            <a:endParaRPr lang="en-GB" i="1" dirty="0" smtClean="0">
              <a:latin typeface="Comic Sans MS" panose="030F0702030302020204" pitchFamily="66" charset="0"/>
            </a:endParaRPr>
          </a:p>
          <a:p>
            <a:endParaRPr lang="en-GB" dirty="0">
              <a:latin typeface="Comic Sans MS" panose="030F0702030302020204" pitchFamily="66" charset="0"/>
            </a:endParaRPr>
          </a:p>
        </p:txBody>
      </p:sp>
    </p:spTree>
    <p:extLst>
      <p:ext uri="{BB962C8B-B14F-4D97-AF65-F5344CB8AC3E}">
        <p14:creationId xmlns:p14="http://schemas.microsoft.com/office/powerpoint/2010/main" val="13782040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a:latin typeface="NTFPreCursivef" panose="03000400000000000000" pitchFamily="66" charset="0"/>
              </a:rPr>
              <a:t>T</a:t>
            </a:r>
            <a:r>
              <a:rPr lang="en-GB" b="1" dirty="0" smtClean="0">
                <a:latin typeface="NTFPreCursivef" panose="03000400000000000000" pitchFamily="66" charset="0"/>
              </a:rPr>
              <a:t>he Expected Standard in Writing</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525963"/>
          </a:xfrm>
        </p:spPr>
        <p:txBody>
          <a:bodyPr>
            <a:noAutofit/>
          </a:bodyPr>
          <a:lstStyle/>
          <a:p>
            <a:pPr marL="0" indent="0">
              <a:buNone/>
            </a:pPr>
            <a:r>
              <a:rPr lang="en-GB" sz="2300" dirty="0">
                <a:latin typeface="NTFPreCursivef" panose="03000400000000000000" pitchFamily="66" charset="0"/>
              </a:rPr>
              <a:t>A</a:t>
            </a:r>
            <a:r>
              <a:rPr lang="en-GB" sz="2300" dirty="0" smtClean="0">
                <a:latin typeface="NTFPreCursivef" panose="03000400000000000000" pitchFamily="66" charset="0"/>
              </a:rPr>
              <a:t>fter </a:t>
            </a:r>
            <a:r>
              <a:rPr lang="en-GB" sz="2300" dirty="0">
                <a:latin typeface="NTFPreCursivef" panose="03000400000000000000" pitchFamily="66" charset="0"/>
              </a:rPr>
              <a:t>discussion with the </a:t>
            </a:r>
            <a:r>
              <a:rPr lang="en-GB" sz="2300" dirty="0" smtClean="0">
                <a:latin typeface="NTFPreCursivef" panose="03000400000000000000" pitchFamily="66" charset="0"/>
              </a:rPr>
              <a:t>teacher, pupils can:</a:t>
            </a:r>
          </a:p>
          <a:p>
            <a:pPr marL="0" indent="0">
              <a:buNone/>
            </a:pPr>
            <a:r>
              <a:rPr lang="en-GB" sz="2300" dirty="0" smtClean="0">
                <a:latin typeface="NTFPreCursivef" panose="03000400000000000000" pitchFamily="66" charset="0"/>
              </a:rPr>
              <a:t>• </a:t>
            </a:r>
            <a:r>
              <a:rPr lang="en-GB" sz="2300" dirty="0">
                <a:latin typeface="NTFPreCursivef" panose="03000400000000000000" pitchFamily="66" charset="0"/>
              </a:rPr>
              <a:t>demarcate </a:t>
            </a:r>
            <a:r>
              <a:rPr lang="en-GB" sz="2300" b="1" dirty="0">
                <a:latin typeface="NTFPreCursivef" panose="03000400000000000000" pitchFamily="66" charset="0"/>
              </a:rPr>
              <a:t>most</a:t>
            </a:r>
            <a:r>
              <a:rPr lang="en-GB" sz="2300" dirty="0">
                <a:latin typeface="NTFPreCursivef" panose="03000400000000000000" pitchFamily="66" charset="0"/>
              </a:rPr>
              <a:t> sentences in their writing with capital letters and full stops, and use question marks correctly when </a:t>
            </a:r>
            <a:r>
              <a:rPr lang="en-GB" sz="2300" dirty="0" smtClean="0">
                <a:latin typeface="NTFPreCursivef" panose="03000400000000000000" pitchFamily="66" charset="0"/>
              </a:rPr>
              <a:t>required</a:t>
            </a:r>
          </a:p>
          <a:p>
            <a:pPr marL="0" indent="0">
              <a:buNone/>
            </a:pPr>
            <a:r>
              <a:rPr lang="en-GB" sz="2300" dirty="0" smtClean="0">
                <a:latin typeface="NTFPreCursivef" panose="03000400000000000000" pitchFamily="66" charset="0"/>
              </a:rPr>
              <a:t>• </a:t>
            </a:r>
            <a:r>
              <a:rPr lang="en-GB" sz="2300" dirty="0">
                <a:latin typeface="NTFPreCursivef" panose="03000400000000000000" pitchFamily="66" charset="0"/>
              </a:rPr>
              <a:t>use present and past tense </a:t>
            </a:r>
            <a:r>
              <a:rPr lang="en-GB" sz="2300" b="1" dirty="0">
                <a:latin typeface="NTFPreCursivef" panose="03000400000000000000" pitchFamily="66" charset="0"/>
              </a:rPr>
              <a:t>mostly</a:t>
            </a:r>
            <a:r>
              <a:rPr lang="en-GB" sz="2300" dirty="0">
                <a:latin typeface="NTFPreCursivef" panose="03000400000000000000" pitchFamily="66" charset="0"/>
              </a:rPr>
              <a:t> correctly and </a:t>
            </a:r>
            <a:r>
              <a:rPr lang="en-GB" sz="2300" dirty="0" smtClean="0">
                <a:latin typeface="NTFPreCursivef" panose="03000400000000000000" pitchFamily="66" charset="0"/>
              </a:rPr>
              <a:t>consistently</a:t>
            </a:r>
          </a:p>
          <a:p>
            <a:pPr marL="0" indent="0">
              <a:buNone/>
            </a:pPr>
            <a:r>
              <a:rPr lang="en-GB" sz="2300" dirty="0" smtClean="0">
                <a:latin typeface="NTFPreCursivef" panose="03000400000000000000" pitchFamily="66" charset="0"/>
              </a:rPr>
              <a:t>• </a:t>
            </a:r>
            <a:r>
              <a:rPr lang="en-GB" sz="2300" dirty="0">
                <a:latin typeface="NTFPreCursivef" panose="03000400000000000000" pitchFamily="66" charset="0"/>
              </a:rPr>
              <a:t>use co-ordination (e.g. or / and / but) and some subordination (e.g. when / if / that / because) to join </a:t>
            </a:r>
            <a:r>
              <a:rPr lang="en-GB" sz="2300" dirty="0" smtClean="0">
                <a:latin typeface="NTFPreCursivef" panose="03000400000000000000" pitchFamily="66" charset="0"/>
              </a:rPr>
              <a:t>clauses</a:t>
            </a:r>
          </a:p>
          <a:p>
            <a:pPr marL="0" indent="0">
              <a:buNone/>
            </a:pPr>
            <a:r>
              <a:rPr lang="en-GB" sz="2300" dirty="0" smtClean="0">
                <a:latin typeface="NTFPreCursivef" panose="03000400000000000000" pitchFamily="66" charset="0"/>
              </a:rPr>
              <a:t>• </a:t>
            </a:r>
            <a:r>
              <a:rPr lang="en-GB" sz="2300" dirty="0">
                <a:latin typeface="NTFPreCursivef" panose="03000400000000000000" pitchFamily="66" charset="0"/>
              </a:rPr>
              <a:t>segment spoken words into phonemes and represent these by graphemes, spelling many of these words correctly and making phonically-plausible attempts at </a:t>
            </a:r>
            <a:r>
              <a:rPr lang="en-GB" sz="2300" dirty="0" smtClean="0">
                <a:latin typeface="NTFPreCursivef" panose="03000400000000000000" pitchFamily="66" charset="0"/>
              </a:rPr>
              <a:t>others</a:t>
            </a:r>
          </a:p>
          <a:p>
            <a:pPr marL="0" indent="0">
              <a:buNone/>
            </a:pPr>
            <a:r>
              <a:rPr lang="en-GB" sz="2300" dirty="0" smtClean="0">
                <a:latin typeface="NTFPreCursivef" panose="03000400000000000000" pitchFamily="66" charset="0"/>
              </a:rPr>
              <a:t>• </a:t>
            </a:r>
            <a:r>
              <a:rPr lang="en-GB" sz="2300" dirty="0">
                <a:latin typeface="NTFPreCursivef" panose="03000400000000000000" pitchFamily="66" charset="0"/>
              </a:rPr>
              <a:t>spell many common exception </a:t>
            </a:r>
            <a:r>
              <a:rPr lang="en-GB" sz="2300" dirty="0" smtClean="0">
                <a:latin typeface="NTFPreCursivef" panose="03000400000000000000" pitchFamily="66" charset="0"/>
              </a:rPr>
              <a:t>words</a:t>
            </a:r>
          </a:p>
          <a:p>
            <a:pPr marL="0" indent="0">
              <a:buNone/>
            </a:pPr>
            <a:r>
              <a:rPr lang="en-GB" sz="2300" dirty="0" smtClean="0">
                <a:latin typeface="NTFPreCursivef" panose="03000400000000000000" pitchFamily="66" charset="0"/>
              </a:rPr>
              <a:t>• </a:t>
            </a:r>
            <a:r>
              <a:rPr lang="en-GB" sz="2300" dirty="0">
                <a:latin typeface="NTFPreCursivef" panose="03000400000000000000" pitchFamily="66" charset="0"/>
              </a:rPr>
              <a:t>form capital letters and digits of the correct size, orientation and relationship to one another and to lower-case </a:t>
            </a:r>
            <a:r>
              <a:rPr lang="en-GB" sz="2300" dirty="0" smtClean="0">
                <a:latin typeface="NTFPreCursivef" panose="03000400000000000000" pitchFamily="66" charset="0"/>
              </a:rPr>
              <a:t>letters</a:t>
            </a:r>
          </a:p>
          <a:p>
            <a:pPr marL="0" indent="0">
              <a:buNone/>
            </a:pPr>
            <a:r>
              <a:rPr lang="en-GB" sz="2300" dirty="0" smtClean="0">
                <a:latin typeface="NTFPreCursivef" panose="03000400000000000000" pitchFamily="66" charset="0"/>
              </a:rPr>
              <a:t>• </a:t>
            </a:r>
            <a:r>
              <a:rPr lang="en-GB" sz="2300" dirty="0">
                <a:latin typeface="NTFPreCursivef" panose="03000400000000000000" pitchFamily="66" charset="0"/>
              </a:rPr>
              <a:t>use spacing between words that reflects the size of the </a:t>
            </a:r>
            <a:r>
              <a:rPr lang="en-GB" sz="2300" dirty="0" smtClean="0">
                <a:latin typeface="NTFPreCursivef" panose="03000400000000000000" pitchFamily="66" charset="0"/>
              </a:rPr>
              <a:t>letters</a:t>
            </a:r>
            <a:endParaRPr lang="en-GB" sz="2300" dirty="0">
              <a:latin typeface="NTFPreCursivef" panose="03000400000000000000" pitchFamily="66" charset="0"/>
            </a:endParaRPr>
          </a:p>
        </p:txBody>
      </p:sp>
    </p:spTree>
    <p:extLst>
      <p:ext uri="{BB962C8B-B14F-4D97-AF65-F5344CB8AC3E}">
        <p14:creationId xmlns:p14="http://schemas.microsoft.com/office/powerpoint/2010/main" val="4202962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smtClean="0">
                <a:latin typeface="NTFPreCursivef" panose="03000400000000000000" pitchFamily="66" charset="0"/>
              </a:rPr>
              <a:t>Spelling, Punctuation and Grammar</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525963"/>
          </a:xfrm>
        </p:spPr>
        <p:txBody>
          <a:bodyPr>
            <a:normAutofit fontScale="92500" lnSpcReduction="10000"/>
          </a:bodyPr>
          <a:lstStyle/>
          <a:p>
            <a:r>
              <a:rPr lang="en-GB" dirty="0" smtClean="0">
                <a:latin typeface="NTFPreCursivef" panose="03000400000000000000" pitchFamily="66" charset="0"/>
              </a:rPr>
              <a:t>Children are taught SPAG (Spelling, Punctuation and Grammar) at the beginning of every English lesson and complete independent activities outside of this time. </a:t>
            </a:r>
          </a:p>
          <a:p>
            <a:r>
              <a:rPr lang="en-GB" dirty="0" smtClean="0">
                <a:latin typeface="NTFPreCursivef" panose="03000400000000000000" pitchFamily="66" charset="0"/>
              </a:rPr>
              <a:t>Children are then expected to use these skills in all of their writing across the curriculum.</a:t>
            </a:r>
          </a:p>
          <a:p>
            <a:r>
              <a:rPr lang="en-GB" dirty="0" smtClean="0">
                <a:latin typeface="NTFPreCursivef" panose="03000400000000000000" pitchFamily="66" charset="0"/>
              </a:rPr>
              <a:t>Children also have discreet spelling sessions where they learn common spelling patterns and rules.</a:t>
            </a:r>
          </a:p>
          <a:p>
            <a:r>
              <a:rPr lang="en-GB" dirty="0" smtClean="0">
                <a:latin typeface="NTFPreCursivef" panose="03000400000000000000" pitchFamily="66" charset="0"/>
              </a:rPr>
              <a:t>At the end of the year the children will take a SPAG test which will help to inform the teachers’ final judgements when assessing writing.</a:t>
            </a:r>
          </a:p>
          <a:p>
            <a:endParaRPr lang="en-GB" dirty="0">
              <a:latin typeface="NTFPreCursivef" panose="03000400000000000000" pitchFamily="66" charset="0"/>
            </a:endParaRPr>
          </a:p>
        </p:txBody>
      </p:sp>
    </p:spTree>
    <p:extLst>
      <p:ext uri="{BB962C8B-B14F-4D97-AF65-F5344CB8AC3E}">
        <p14:creationId xmlns:p14="http://schemas.microsoft.com/office/powerpoint/2010/main" val="9637151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smtClean="0">
                <a:latin typeface="NTFPreCursivef" panose="03000400000000000000" pitchFamily="66" charset="0"/>
              </a:rPr>
              <a:t>How can you help your child?</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525963"/>
          </a:xfrm>
        </p:spPr>
        <p:txBody>
          <a:bodyPr>
            <a:normAutofit fontScale="85000" lnSpcReduction="10000"/>
          </a:bodyPr>
          <a:lstStyle/>
          <a:p>
            <a:r>
              <a:rPr lang="en-GB" dirty="0" smtClean="0">
                <a:latin typeface="NTFPreCursivef" panose="03000400000000000000" pitchFamily="66" charset="0"/>
              </a:rPr>
              <a:t>Generally, </a:t>
            </a:r>
            <a:r>
              <a:rPr lang="en-GB" i="1" dirty="0" smtClean="0">
                <a:latin typeface="NTFPreCursivef" panose="03000400000000000000" pitchFamily="66" charset="0"/>
              </a:rPr>
              <a:t>making</a:t>
            </a:r>
            <a:r>
              <a:rPr lang="en-GB" dirty="0" smtClean="0">
                <a:latin typeface="NTFPreCursivef" panose="03000400000000000000" pitchFamily="66" charset="0"/>
              </a:rPr>
              <a:t> a child write does not have the desired effect! However, following a child’s line of interest and giving writing a purpose can be really productive.</a:t>
            </a:r>
          </a:p>
          <a:p>
            <a:r>
              <a:rPr lang="en-GB" dirty="0" smtClean="0">
                <a:latin typeface="NTFPreCursivef" panose="03000400000000000000" pitchFamily="66" charset="0"/>
              </a:rPr>
              <a:t>For example, on a trip to the zoo, collecting facts about a favourite animal and then writing a non-chronological report about it.</a:t>
            </a:r>
          </a:p>
          <a:p>
            <a:r>
              <a:rPr lang="en-GB" dirty="0" smtClean="0">
                <a:latin typeface="NTFPreCursivef" panose="03000400000000000000" pitchFamily="66" charset="0"/>
              </a:rPr>
              <a:t>Supporting with spelling in short sharp bursts can really help – it doesn’t have to be written work. </a:t>
            </a:r>
            <a:r>
              <a:rPr lang="en-GB" dirty="0">
                <a:latin typeface="NTFPreCursivef" panose="03000400000000000000" pitchFamily="66" charset="0"/>
              </a:rPr>
              <a:t>T</a:t>
            </a:r>
            <a:r>
              <a:rPr lang="en-GB" dirty="0" smtClean="0">
                <a:latin typeface="NTFPreCursivef" panose="03000400000000000000" pitchFamily="66" charset="0"/>
              </a:rPr>
              <a:t>ry using magnetic letters on the fridge for 2 minutes, writing words using your finger in tray of sand or make it really messy and write the words in a tray of shaving foam, paint or ketchup!</a:t>
            </a:r>
          </a:p>
          <a:p>
            <a:endParaRPr lang="en-GB" dirty="0">
              <a:latin typeface="NTFPreCursivef" panose="03000400000000000000" pitchFamily="66" charset="0"/>
            </a:endParaRPr>
          </a:p>
        </p:txBody>
      </p:sp>
    </p:spTree>
    <p:extLst>
      <p:ext uri="{BB962C8B-B14F-4D97-AF65-F5344CB8AC3E}">
        <p14:creationId xmlns:p14="http://schemas.microsoft.com/office/powerpoint/2010/main" val="20112987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smtClean="0">
                <a:latin typeface="NTFPreCursivef" panose="03000400000000000000" pitchFamily="66" charset="0"/>
              </a:rPr>
              <a:t>Maths</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525963"/>
          </a:xfrm>
        </p:spPr>
        <p:txBody>
          <a:bodyPr>
            <a:normAutofit fontScale="92500" lnSpcReduction="20000"/>
          </a:bodyPr>
          <a:lstStyle/>
          <a:p>
            <a:r>
              <a:rPr lang="en-GB" dirty="0" smtClean="0">
                <a:latin typeface="NTFPreCursivef" panose="03000400000000000000" pitchFamily="66" charset="0"/>
              </a:rPr>
              <a:t>Children receive daily Maths lessons following the Singapore Maths scheme which is linked to the new curriculum.</a:t>
            </a:r>
          </a:p>
          <a:p>
            <a:r>
              <a:rPr lang="en-GB" dirty="0" smtClean="0">
                <a:latin typeface="NTFPreCursivef" panose="03000400000000000000" pitchFamily="66" charset="0"/>
              </a:rPr>
              <a:t>Children also receive Maths Basic </a:t>
            </a:r>
            <a:r>
              <a:rPr lang="en-GB" dirty="0">
                <a:latin typeface="NTFPreCursivef" panose="03000400000000000000" pitchFamily="66" charset="0"/>
              </a:rPr>
              <a:t>S</a:t>
            </a:r>
            <a:r>
              <a:rPr lang="en-GB" dirty="0" smtClean="0">
                <a:latin typeface="NTFPreCursivef" panose="03000400000000000000" pitchFamily="66" charset="0"/>
              </a:rPr>
              <a:t>kills sessions with a focus on arithmetic, basic number and calculating skills.</a:t>
            </a:r>
          </a:p>
          <a:p>
            <a:r>
              <a:rPr lang="en-GB" dirty="0" smtClean="0">
                <a:latin typeface="NTFPreCursivef" panose="03000400000000000000" pitchFamily="66" charset="0"/>
              </a:rPr>
              <a:t>Some children also receive additional Maths support in groups or individually where it is needed.</a:t>
            </a:r>
          </a:p>
          <a:p>
            <a:r>
              <a:rPr lang="en-GB" dirty="0" smtClean="0">
                <a:latin typeface="NTFPreCursivef" panose="03000400000000000000" pitchFamily="66" charset="0"/>
              </a:rPr>
              <a:t>Class teachers assess children’s progress and attainment in Maths throughout the year through marking children’s work, informal observations and tests.</a:t>
            </a:r>
          </a:p>
          <a:p>
            <a:r>
              <a:rPr lang="en-GB" dirty="0">
                <a:latin typeface="NTFPreCursivef" panose="03000400000000000000" pitchFamily="66" charset="0"/>
              </a:rPr>
              <a:t>At the end of Year 2, children will take two Maths Tests.</a:t>
            </a:r>
          </a:p>
        </p:txBody>
      </p:sp>
    </p:spTree>
    <p:extLst>
      <p:ext uri="{BB962C8B-B14F-4D97-AF65-F5344CB8AC3E}">
        <p14:creationId xmlns:p14="http://schemas.microsoft.com/office/powerpoint/2010/main" val="4614588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116632"/>
            <a:ext cx="8229600" cy="1008112"/>
          </a:xfrm>
        </p:spPr>
        <p:txBody>
          <a:bodyPr>
            <a:normAutofit/>
          </a:bodyPr>
          <a:lstStyle/>
          <a:p>
            <a:r>
              <a:rPr lang="en-GB" b="1" dirty="0" smtClean="0">
                <a:latin typeface="NTFPreCursivef" panose="03000400000000000000" pitchFamily="66" charset="0"/>
              </a:rPr>
              <a:t>Maths Paper 1: Arithmetic</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124744"/>
            <a:ext cx="8229600" cy="5328592"/>
          </a:xfrm>
        </p:spPr>
        <p:txBody>
          <a:bodyPr>
            <a:noAutofit/>
          </a:bodyPr>
          <a:lstStyle/>
          <a:p>
            <a:r>
              <a:rPr lang="en-GB" sz="2800" dirty="0" smtClean="0">
                <a:latin typeface="NTFPreCursivef" panose="03000400000000000000" pitchFamily="66" charset="0"/>
              </a:rPr>
              <a:t>This test consists of a range of calculations across all 4 operations ( + - x ÷)</a:t>
            </a:r>
          </a:p>
          <a:p>
            <a:r>
              <a:rPr lang="en-GB" sz="2800" dirty="0" smtClean="0">
                <a:latin typeface="NTFPreCursivef" panose="03000400000000000000" pitchFamily="66" charset="0"/>
              </a:rPr>
              <a:t>Some are very simple equations such as 5+7=  and others require a higher level of mathematical skill such as 36+24= or 1/4 of 20 =</a:t>
            </a:r>
          </a:p>
          <a:p>
            <a:r>
              <a:rPr lang="en-GB" sz="2800" dirty="0" smtClean="0">
                <a:latin typeface="NTFPreCursivef" panose="03000400000000000000" pitchFamily="66" charset="0"/>
              </a:rPr>
              <a:t>Children will be expected to be able to add and subtract multiples of 10</a:t>
            </a:r>
            <a:r>
              <a:rPr lang="en-GB" sz="2800" dirty="0">
                <a:latin typeface="NTFPreCursivef" panose="03000400000000000000" pitchFamily="66" charset="0"/>
              </a:rPr>
              <a:t> </a:t>
            </a:r>
            <a:r>
              <a:rPr lang="en-GB" sz="2800" dirty="0" smtClean="0">
                <a:latin typeface="NTFPreCursivef" panose="03000400000000000000" pitchFamily="66" charset="0"/>
              </a:rPr>
              <a:t>and two 2-digit numbers, renaming where necessary. They will also need to use number bonds and facts such as halves and doubles to support their working out. A knowledge of column addition and subtraction methods is useful for this test. Children need to be able to solve missing number equations</a:t>
            </a:r>
            <a:r>
              <a:rPr lang="en-GB" sz="2800" dirty="0">
                <a:latin typeface="NTFPreCursivef" panose="03000400000000000000" pitchFamily="66" charset="0"/>
              </a:rPr>
              <a:t> </a:t>
            </a:r>
            <a:r>
              <a:rPr lang="en-GB" sz="2800" dirty="0" smtClean="0">
                <a:latin typeface="NTFPreCursivef" panose="03000400000000000000" pitchFamily="66" charset="0"/>
              </a:rPr>
              <a:t>and multiplication and division questions.</a:t>
            </a:r>
          </a:p>
        </p:txBody>
      </p:sp>
    </p:spTree>
    <p:extLst>
      <p:ext uri="{BB962C8B-B14F-4D97-AF65-F5344CB8AC3E}">
        <p14:creationId xmlns:p14="http://schemas.microsoft.com/office/powerpoint/2010/main" val="600817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b="1" dirty="0" smtClean="0">
                <a:latin typeface="NTFPreCursivef" panose="03000400000000000000" pitchFamily="66" charset="0"/>
              </a:rPr>
              <a:t>Assessment at the End of Key Stage 1</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412776"/>
            <a:ext cx="8229600" cy="4669979"/>
          </a:xfrm>
        </p:spPr>
        <p:txBody>
          <a:bodyPr>
            <a:noAutofit/>
          </a:bodyPr>
          <a:lstStyle/>
          <a:p>
            <a:r>
              <a:rPr lang="en-GB" sz="2200" dirty="0" smtClean="0">
                <a:latin typeface="NTFPreCursivef" panose="03000400000000000000" pitchFamily="66" charset="0"/>
              </a:rPr>
              <a:t>Children are continuously being assessed by their teachers throughout Primary School.</a:t>
            </a:r>
          </a:p>
          <a:p>
            <a:r>
              <a:rPr lang="en-GB" sz="2200" dirty="0" smtClean="0">
                <a:latin typeface="NTFPreCursivef" panose="03000400000000000000" pitchFamily="66" charset="0"/>
              </a:rPr>
              <a:t>However, an assessment of their attainment has to be officially reported at the end of each Key Stage.</a:t>
            </a:r>
          </a:p>
          <a:p>
            <a:r>
              <a:rPr lang="en-GB" sz="2200" dirty="0" smtClean="0">
                <a:latin typeface="NTFPreCursivef" panose="03000400000000000000" pitchFamily="66" charset="0"/>
              </a:rPr>
              <a:t>At the end of Year 2, children’s  attainment in Reading, Writing and Maths will be formally assessed and reported.</a:t>
            </a:r>
          </a:p>
          <a:p>
            <a:r>
              <a:rPr lang="en-GB" sz="2200" dirty="0" smtClean="0">
                <a:latin typeface="NTFPreCursivef" panose="03000400000000000000" pitchFamily="66" charset="0"/>
              </a:rPr>
              <a:t>Year 2 children complete formal tests (SATs). However, these are only used to support the teacher assessment.</a:t>
            </a:r>
          </a:p>
          <a:p>
            <a:r>
              <a:rPr lang="en-GB" sz="2200" dirty="0" smtClean="0">
                <a:latin typeface="NTFPreCursivef" panose="03000400000000000000" pitchFamily="66" charset="0"/>
              </a:rPr>
              <a:t>As a school, we encourage children to achieve their best throughout the year and explain to them that tests are one way of assessing how they are getting on in their learning.</a:t>
            </a:r>
          </a:p>
          <a:p>
            <a:r>
              <a:rPr lang="en-GB" sz="2200" dirty="0" smtClean="0">
                <a:latin typeface="NTFPreCursivef" panose="03000400000000000000" pitchFamily="66" charset="0"/>
              </a:rPr>
              <a:t>At Year 2, we are aware that we are working with very young children and we do everything in our power to limit the amount of pressure put on them around tests.</a:t>
            </a:r>
            <a:endParaRPr lang="en-GB" sz="2200" dirty="0">
              <a:latin typeface="NTFPreCursivef" panose="03000400000000000000" pitchFamily="66" charset="0"/>
            </a:endParaRPr>
          </a:p>
        </p:txBody>
      </p:sp>
    </p:spTree>
    <p:extLst>
      <p:ext uri="{BB962C8B-B14F-4D97-AF65-F5344CB8AC3E}">
        <p14:creationId xmlns:p14="http://schemas.microsoft.com/office/powerpoint/2010/main" val="2931159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116632"/>
            <a:ext cx="8229600" cy="1008112"/>
          </a:xfrm>
        </p:spPr>
        <p:txBody>
          <a:bodyPr>
            <a:normAutofit/>
          </a:bodyPr>
          <a:lstStyle/>
          <a:p>
            <a:r>
              <a:rPr lang="en-GB" b="1" dirty="0" smtClean="0">
                <a:latin typeface="NTFPreCursivef" panose="03000400000000000000" pitchFamily="66" charset="0"/>
              </a:rPr>
              <a:t>Maths Paper 2: Reasoning</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628800"/>
            <a:ext cx="8229600" cy="4824536"/>
          </a:xfrm>
        </p:spPr>
        <p:txBody>
          <a:bodyPr>
            <a:noAutofit/>
          </a:bodyPr>
          <a:lstStyle/>
          <a:p>
            <a:r>
              <a:rPr lang="en-GB" sz="2800" dirty="0" smtClean="0">
                <a:latin typeface="NTFPreCursivef" panose="03000400000000000000" pitchFamily="66" charset="0"/>
              </a:rPr>
              <a:t>This test consists of some mental maths questions followed by a range of questions and word problems covering number, money, data handling, shape, fractions and measures.</a:t>
            </a:r>
          </a:p>
          <a:p>
            <a:r>
              <a:rPr lang="en-GB" sz="2800" dirty="0" smtClean="0">
                <a:latin typeface="NTFPreCursivef" panose="03000400000000000000" pitchFamily="66" charset="0"/>
              </a:rPr>
              <a:t>The questions require some level of reasoning skill and the ability to use and apply basic mathematical skills to solve a problem.</a:t>
            </a:r>
          </a:p>
          <a:p>
            <a:r>
              <a:rPr lang="en-GB" sz="2800" dirty="0" smtClean="0">
                <a:latin typeface="NTFPreCursivef" panose="03000400000000000000" pitchFamily="66" charset="0"/>
              </a:rPr>
              <a:t>There are some sample test questions for you to look at available at the front of the room.</a:t>
            </a:r>
          </a:p>
          <a:p>
            <a:endParaRPr lang="en-GB" sz="2800" dirty="0" smtClean="0">
              <a:latin typeface="NTPreCursive" panose="03000400000000000000" pitchFamily="66" charset="0"/>
            </a:endParaRPr>
          </a:p>
        </p:txBody>
      </p:sp>
    </p:spTree>
    <p:extLst>
      <p:ext uri="{BB962C8B-B14F-4D97-AF65-F5344CB8AC3E}">
        <p14:creationId xmlns:p14="http://schemas.microsoft.com/office/powerpoint/2010/main" val="6814375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116632"/>
            <a:ext cx="8229600" cy="1008112"/>
          </a:xfrm>
        </p:spPr>
        <p:txBody>
          <a:bodyPr>
            <a:normAutofit/>
          </a:bodyPr>
          <a:lstStyle/>
          <a:p>
            <a:r>
              <a:rPr lang="en-GB" b="1" dirty="0" smtClean="0">
                <a:latin typeface="NTFPreCursivef" panose="03000400000000000000" pitchFamily="66" charset="0"/>
              </a:rPr>
              <a:t>Expected Standard in Maths</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052736"/>
            <a:ext cx="8229600" cy="5328592"/>
          </a:xfrm>
        </p:spPr>
        <p:txBody>
          <a:bodyPr>
            <a:noAutofit/>
          </a:bodyPr>
          <a:lstStyle/>
          <a:p>
            <a:pPr marL="0" indent="0">
              <a:buNone/>
            </a:pPr>
            <a:r>
              <a:rPr lang="en-GB" sz="2400" dirty="0">
                <a:latin typeface="NTFPreCursivef" panose="03000400000000000000" pitchFamily="66" charset="0"/>
              </a:rPr>
              <a:t>The pupil can</a:t>
            </a:r>
            <a:r>
              <a:rPr lang="en-GB" sz="2400" dirty="0" smtClean="0">
                <a:latin typeface="NTFPreCursivef" panose="03000400000000000000" pitchFamily="66" charset="0"/>
              </a:rPr>
              <a:t>:</a:t>
            </a:r>
          </a:p>
          <a:p>
            <a:r>
              <a:rPr lang="en-GB" sz="2400" dirty="0" smtClean="0">
                <a:latin typeface="NTFPreCursivef" panose="03000400000000000000" pitchFamily="66" charset="0"/>
              </a:rPr>
              <a:t>partition </a:t>
            </a:r>
            <a:r>
              <a:rPr lang="en-GB" sz="2400" dirty="0">
                <a:latin typeface="NTFPreCursivef" panose="03000400000000000000" pitchFamily="66" charset="0"/>
              </a:rPr>
              <a:t>two-digit numbers into different combinations of tens and ones. This may include using apparatus (e.g. 23 is the same as 2 tens and 3 ones, which is the same as 1 ten and 13 </a:t>
            </a:r>
            <a:r>
              <a:rPr lang="en-GB" sz="2400" dirty="0" smtClean="0">
                <a:latin typeface="NTFPreCursivef" panose="03000400000000000000" pitchFamily="66" charset="0"/>
              </a:rPr>
              <a:t>ones)</a:t>
            </a:r>
          </a:p>
          <a:p>
            <a:r>
              <a:rPr lang="en-GB" sz="2400" dirty="0" smtClean="0">
                <a:latin typeface="NTFPreCursivef" panose="03000400000000000000" pitchFamily="66" charset="0"/>
              </a:rPr>
              <a:t>add </a:t>
            </a:r>
            <a:r>
              <a:rPr lang="en-GB" sz="2400" dirty="0">
                <a:latin typeface="NTFPreCursivef" panose="03000400000000000000" pitchFamily="66" charset="0"/>
              </a:rPr>
              <a:t>2 two-digit numbers within 100 (e.g. 48 + 35) and can demonstrate their method using concrete apparatus or pictorial </a:t>
            </a:r>
            <a:r>
              <a:rPr lang="en-GB" sz="2400" dirty="0" smtClean="0">
                <a:latin typeface="NTFPreCursivef" panose="03000400000000000000" pitchFamily="66" charset="0"/>
              </a:rPr>
              <a:t>representations</a:t>
            </a:r>
          </a:p>
          <a:p>
            <a:r>
              <a:rPr lang="en-GB" sz="2400" dirty="0" smtClean="0">
                <a:latin typeface="NTFPreCursivef" panose="03000400000000000000" pitchFamily="66" charset="0"/>
              </a:rPr>
              <a:t>use </a:t>
            </a:r>
            <a:r>
              <a:rPr lang="en-GB" sz="2400" dirty="0">
                <a:latin typeface="NTFPreCursivef" panose="03000400000000000000" pitchFamily="66" charset="0"/>
              </a:rPr>
              <a:t>estimation to check that their answers to a calculation are reasonable (e.g. knowing that 48 + 35 will be less than </a:t>
            </a:r>
            <a:r>
              <a:rPr lang="en-GB" sz="2400" dirty="0" smtClean="0">
                <a:latin typeface="NTFPreCursivef" panose="03000400000000000000" pitchFamily="66" charset="0"/>
              </a:rPr>
              <a:t>100)</a:t>
            </a:r>
          </a:p>
          <a:p>
            <a:r>
              <a:rPr lang="en-GB" sz="2400" dirty="0" smtClean="0">
                <a:latin typeface="NTFPreCursivef" panose="03000400000000000000" pitchFamily="66" charset="0"/>
              </a:rPr>
              <a:t>subtract </a:t>
            </a:r>
            <a:r>
              <a:rPr lang="en-GB" sz="2400" dirty="0">
                <a:latin typeface="NTFPreCursivef" panose="03000400000000000000" pitchFamily="66" charset="0"/>
              </a:rPr>
              <a:t>mentally a two-digit number from another two-digit number when there is no regrouping required (e.g. 74 − </a:t>
            </a:r>
            <a:r>
              <a:rPr lang="en-GB" sz="2400" dirty="0" smtClean="0">
                <a:latin typeface="NTFPreCursivef" panose="03000400000000000000" pitchFamily="66" charset="0"/>
              </a:rPr>
              <a:t>33)</a:t>
            </a:r>
          </a:p>
          <a:p>
            <a:r>
              <a:rPr lang="en-GB" sz="2400" dirty="0" smtClean="0">
                <a:latin typeface="NTFPreCursivef" panose="03000400000000000000" pitchFamily="66" charset="0"/>
              </a:rPr>
              <a:t>recognise </a:t>
            </a:r>
            <a:r>
              <a:rPr lang="en-GB" sz="2400" dirty="0">
                <a:latin typeface="NTFPreCursivef" panose="03000400000000000000" pitchFamily="66" charset="0"/>
              </a:rPr>
              <a:t>the inverse relationships between addition and subtraction and use this to check calculations and work out missing number problems (e.g. Δ − 14 = 28</a:t>
            </a:r>
            <a:r>
              <a:rPr lang="en-GB" sz="2400" dirty="0" smtClean="0">
                <a:latin typeface="NTFPreCursivef" panose="03000400000000000000" pitchFamily="66" charset="0"/>
              </a:rPr>
              <a:t>)</a:t>
            </a:r>
            <a:endParaRPr lang="en-GB" sz="2400" dirty="0">
              <a:latin typeface="NTFPreCursivef" panose="03000400000000000000" pitchFamily="66" charset="0"/>
            </a:endParaRPr>
          </a:p>
        </p:txBody>
      </p:sp>
    </p:spTree>
    <p:extLst>
      <p:ext uri="{BB962C8B-B14F-4D97-AF65-F5344CB8AC3E}">
        <p14:creationId xmlns:p14="http://schemas.microsoft.com/office/powerpoint/2010/main" val="27655973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476672"/>
            <a:ext cx="8229600" cy="5976664"/>
          </a:xfrm>
        </p:spPr>
        <p:txBody>
          <a:bodyPr>
            <a:noAutofit/>
          </a:bodyPr>
          <a:lstStyle/>
          <a:p>
            <a:r>
              <a:rPr lang="en-GB" sz="2200" dirty="0" smtClean="0">
                <a:latin typeface="NTFPreCursivef" panose="03000400000000000000" pitchFamily="66" charset="0"/>
              </a:rPr>
              <a:t>recall </a:t>
            </a:r>
            <a:r>
              <a:rPr lang="en-GB" sz="2200" dirty="0">
                <a:latin typeface="NTFPreCursivef" panose="03000400000000000000" pitchFamily="66" charset="0"/>
              </a:rPr>
              <a:t>and use multiplication and division facts for the 2, 5 and 10 multiplication tables to solve simple problems, demonstrating an understanding of commutativity as necessary (e.g. knowing they can </a:t>
            </a:r>
            <a:r>
              <a:rPr lang="en-GB" sz="2200" dirty="0" smtClean="0">
                <a:latin typeface="NTFPreCursivef" panose="03000400000000000000" pitchFamily="66" charset="0"/>
              </a:rPr>
              <a:t>share 40 </a:t>
            </a:r>
            <a:r>
              <a:rPr lang="en-GB" sz="2200" dirty="0">
                <a:latin typeface="NTFPreCursivef" panose="03000400000000000000" pitchFamily="66" charset="0"/>
              </a:rPr>
              <a:t>cherries between 10 people and writing 40 ÷ 10 = </a:t>
            </a:r>
            <a:r>
              <a:rPr lang="en-GB" sz="2200" dirty="0" smtClean="0">
                <a:latin typeface="NTFPreCursivef" panose="03000400000000000000" pitchFamily="66" charset="0"/>
              </a:rPr>
              <a:t>4)</a:t>
            </a:r>
          </a:p>
          <a:p>
            <a:r>
              <a:rPr lang="en-GB" sz="2200" dirty="0" smtClean="0">
                <a:latin typeface="NTFPreCursivef" panose="03000400000000000000" pitchFamily="66" charset="0"/>
              </a:rPr>
              <a:t>identify 1/3</a:t>
            </a:r>
            <a:r>
              <a:rPr lang="en-GB" sz="2200" dirty="0">
                <a:latin typeface="NTFPreCursivef" panose="03000400000000000000" pitchFamily="66" charset="0"/>
              </a:rPr>
              <a:t>, </a:t>
            </a:r>
            <a:r>
              <a:rPr lang="en-GB" sz="2200" dirty="0" smtClean="0">
                <a:latin typeface="NTFPreCursivef" panose="03000400000000000000" pitchFamily="66" charset="0"/>
              </a:rPr>
              <a:t>1/4</a:t>
            </a:r>
            <a:r>
              <a:rPr lang="en-GB" sz="2200" dirty="0">
                <a:latin typeface="NTFPreCursivef" panose="03000400000000000000" pitchFamily="66" charset="0"/>
              </a:rPr>
              <a:t>, </a:t>
            </a:r>
            <a:r>
              <a:rPr lang="en-GB" sz="2200" dirty="0" smtClean="0">
                <a:latin typeface="NTFPreCursivef" panose="03000400000000000000" pitchFamily="66" charset="0"/>
              </a:rPr>
              <a:t>1/2</a:t>
            </a:r>
            <a:r>
              <a:rPr lang="en-GB" sz="2200" dirty="0">
                <a:latin typeface="NTFPreCursivef" panose="03000400000000000000" pitchFamily="66" charset="0"/>
              </a:rPr>
              <a:t>, </a:t>
            </a:r>
            <a:r>
              <a:rPr lang="en-GB" sz="2200" dirty="0" smtClean="0">
                <a:latin typeface="NTFPreCursivef" panose="03000400000000000000" pitchFamily="66" charset="0"/>
              </a:rPr>
              <a:t>2/4</a:t>
            </a:r>
            <a:r>
              <a:rPr lang="en-GB" sz="2200" dirty="0">
                <a:latin typeface="NTFPreCursivef" panose="03000400000000000000" pitchFamily="66" charset="0"/>
              </a:rPr>
              <a:t>, </a:t>
            </a:r>
            <a:r>
              <a:rPr lang="en-GB" sz="2200" dirty="0" smtClean="0">
                <a:latin typeface="NTFPreCursivef" panose="03000400000000000000" pitchFamily="66" charset="0"/>
              </a:rPr>
              <a:t>3/4 </a:t>
            </a:r>
            <a:r>
              <a:rPr lang="en-GB" sz="2200" dirty="0">
                <a:latin typeface="NTFPreCursivef" panose="03000400000000000000" pitchFamily="66" charset="0"/>
              </a:rPr>
              <a:t>and </a:t>
            </a:r>
            <a:r>
              <a:rPr lang="en-GB" sz="2200" dirty="0" smtClean="0">
                <a:latin typeface="NTFPreCursivef" panose="03000400000000000000" pitchFamily="66" charset="0"/>
              </a:rPr>
              <a:t>know </a:t>
            </a:r>
            <a:r>
              <a:rPr lang="en-GB" sz="2200" dirty="0">
                <a:latin typeface="NTFPreCursivef" panose="03000400000000000000" pitchFamily="66" charset="0"/>
              </a:rPr>
              <a:t>that all parts must be equal parts of the whole</a:t>
            </a:r>
            <a:r>
              <a:rPr lang="en-GB" sz="2200" dirty="0" smtClean="0">
                <a:latin typeface="NTFPreCursivef" panose="03000400000000000000" pitchFamily="66" charset="0"/>
              </a:rPr>
              <a:t>.</a:t>
            </a:r>
          </a:p>
          <a:p>
            <a:r>
              <a:rPr lang="en-GB" sz="2200" dirty="0" smtClean="0">
                <a:latin typeface="NTFPreCursivef" panose="03000400000000000000" pitchFamily="66" charset="0"/>
              </a:rPr>
              <a:t>use </a:t>
            </a:r>
            <a:r>
              <a:rPr lang="en-GB" sz="2200" dirty="0">
                <a:latin typeface="NTFPreCursivef" panose="03000400000000000000" pitchFamily="66" charset="0"/>
              </a:rPr>
              <a:t>different coins to make the same amount (e.g. use coins to make 50p in different ways; work out how many £2 coins are needed to exchange for a £20 note</a:t>
            </a:r>
            <a:r>
              <a:rPr lang="en-GB" sz="2200" dirty="0" smtClean="0">
                <a:latin typeface="NTFPreCursivef" panose="03000400000000000000" pitchFamily="66" charset="0"/>
              </a:rPr>
              <a:t>)</a:t>
            </a:r>
          </a:p>
          <a:p>
            <a:r>
              <a:rPr lang="en-GB" sz="2200" dirty="0" smtClean="0">
                <a:latin typeface="NTFPreCursivef" panose="03000400000000000000" pitchFamily="66" charset="0"/>
              </a:rPr>
              <a:t>read </a:t>
            </a:r>
            <a:r>
              <a:rPr lang="en-GB" sz="2200" dirty="0">
                <a:latin typeface="NTFPreCursivef" panose="03000400000000000000" pitchFamily="66" charset="0"/>
              </a:rPr>
              <a:t>scales in divisions of ones, twos, fives and tens in a practical situation where all numbers on the scale are given (e.g. pupil reads the temperature on a thermometer or measures capacities using a measuring jug</a:t>
            </a:r>
            <a:r>
              <a:rPr lang="en-GB" sz="2200" dirty="0" smtClean="0">
                <a:latin typeface="NTFPreCursivef" panose="03000400000000000000" pitchFamily="66" charset="0"/>
              </a:rPr>
              <a:t>)</a:t>
            </a:r>
          </a:p>
          <a:p>
            <a:r>
              <a:rPr lang="en-GB" sz="2200" dirty="0" smtClean="0">
                <a:latin typeface="NTFPreCursivef" panose="03000400000000000000" pitchFamily="66" charset="0"/>
              </a:rPr>
              <a:t>read </a:t>
            </a:r>
            <a:r>
              <a:rPr lang="en-GB" sz="2200" dirty="0">
                <a:latin typeface="NTFPreCursivef" panose="03000400000000000000" pitchFamily="66" charset="0"/>
              </a:rPr>
              <a:t>the time on the clock to the nearest 15 </a:t>
            </a:r>
            <a:r>
              <a:rPr lang="en-GB" sz="2200" dirty="0" smtClean="0">
                <a:latin typeface="NTFPreCursivef" panose="03000400000000000000" pitchFamily="66" charset="0"/>
              </a:rPr>
              <a:t>minutes</a:t>
            </a:r>
          </a:p>
          <a:p>
            <a:r>
              <a:rPr lang="en-GB" sz="2200" dirty="0" smtClean="0">
                <a:latin typeface="NTFPreCursivef" panose="03000400000000000000" pitchFamily="66" charset="0"/>
              </a:rPr>
              <a:t>describe </a:t>
            </a:r>
            <a:r>
              <a:rPr lang="en-GB" sz="2200" dirty="0">
                <a:latin typeface="NTFPreCursivef" panose="03000400000000000000" pitchFamily="66" charset="0"/>
              </a:rPr>
              <a:t>properties of 2-D and 3-D shapes (e.g. the pupil describes a triangle: it has 3 sides, 3 vertices and 1 line of symmetry; the pupil describes a pyramid: it has 8 edges, 5 faces, 4 of which are triangles and one is a square</a:t>
            </a:r>
            <a:r>
              <a:rPr lang="en-GB" sz="2200" dirty="0" smtClean="0">
                <a:latin typeface="NTFPreCursivef" panose="03000400000000000000" pitchFamily="66" charset="0"/>
              </a:rPr>
              <a:t>)</a:t>
            </a:r>
            <a:endParaRPr lang="en-GB" sz="2200" dirty="0">
              <a:latin typeface="NTFPreCursivef" panose="03000400000000000000" pitchFamily="66" charset="0"/>
            </a:endParaRPr>
          </a:p>
        </p:txBody>
      </p:sp>
    </p:spTree>
    <p:extLst>
      <p:ext uri="{BB962C8B-B14F-4D97-AF65-F5344CB8AC3E}">
        <p14:creationId xmlns:p14="http://schemas.microsoft.com/office/powerpoint/2010/main" val="38292405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smtClean="0">
                <a:latin typeface="NTFPreCursivef" panose="03000400000000000000" pitchFamily="66" charset="0"/>
              </a:rPr>
              <a:t>How can you help your child?</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525963"/>
          </a:xfrm>
        </p:spPr>
        <p:txBody>
          <a:bodyPr>
            <a:normAutofit fontScale="85000" lnSpcReduction="20000"/>
          </a:bodyPr>
          <a:lstStyle/>
          <a:p>
            <a:r>
              <a:rPr lang="en-GB" dirty="0" smtClean="0">
                <a:latin typeface="NTFPreCursivef" panose="03000400000000000000" pitchFamily="66" charset="0"/>
              </a:rPr>
              <a:t>Having basic mental maths skills embedded is vital to confidence in Maths.</a:t>
            </a:r>
          </a:p>
          <a:p>
            <a:r>
              <a:rPr lang="en-GB" dirty="0" smtClean="0">
                <a:latin typeface="NTFPreCursivef" panose="03000400000000000000" pitchFamily="66" charset="0"/>
              </a:rPr>
              <a:t>Continued short bursts of doubles, halves, times tables, counting on and back in 1s, 2s, 5s, 10s from different starting points will all help.</a:t>
            </a:r>
          </a:p>
          <a:p>
            <a:r>
              <a:rPr lang="en-GB" dirty="0" smtClean="0">
                <a:latin typeface="NTFPreCursivef" panose="03000400000000000000" pitchFamily="66" charset="0"/>
              </a:rPr>
              <a:t>Practice of addition and subtraction is always beneficial.</a:t>
            </a:r>
          </a:p>
          <a:p>
            <a:r>
              <a:rPr lang="en-GB" dirty="0" smtClean="0">
                <a:latin typeface="NTFPreCursivef" panose="03000400000000000000" pitchFamily="66" charset="0"/>
              </a:rPr>
              <a:t>Allow your child to practice using coins in the shop, making amounts and working out change.</a:t>
            </a:r>
          </a:p>
          <a:p>
            <a:r>
              <a:rPr lang="en-GB" dirty="0" smtClean="0">
                <a:latin typeface="NTFPreCursivef" panose="03000400000000000000" pitchFamily="66" charset="0"/>
              </a:rPr>
              <a:t>Practice telling the time on an analogue clock – </a:t>
            </a:r>
            <a:r>
              <a:rPr lang="en-GB" i="1" dirty="0" smtClean="0">
                <a:latin typeface="NTFPreCursivef" panose="03000400000000000000" pitchFamily="66" charset="0"/>
              </a:rPr>
              <a:t>What time will it be 1 hour later/earlier?</a:t>
            </a:r>
          </a:p>
          <a:p>
            <a:r>
              <a:rPr lang="en-GB" dirty="0" smtClean="0">
                <a:latin typeface="NTFPreCursivef" panose="03000400000000000000" pitchFamily="66" charset="0"/>
              </a:rPr>
              <a:t>Use scales of measure – rulers, weighing scales etc. and support your child with reading the scale.</a:t>
            </a:r>
            <a:endParaRPr lang="en-GB" dirty="0">
              <a:latin typeface="NTFPreCursivef" panose="03000400000000000000" pitchFamily="66" charset="0"/>
            </a:endParaRPr>
          </a:p>
        </p:txBody>
      </p:sp>
    </p:spTree>
    <p:extLst>
      <p:ext uri="{BB962C8B-B14F-4D97-AF65-F5344CB8AC3E}">
        <p14:creationId xmlns:p14="http://schemas.microsoft.com/office/powerpoint/2010/main" val="29735515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smtClean="0">
                <a:latin typeface="NTFPreCursivef" panose="03000400000000000000" pitchFamily="66" charset="0"/>
              </a:rPr>
              <a:t>Conclusion</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525963"/>
          </a:xfrm>
        </p:spPr>
        <p:txBody>
          <a:bodyPr>
            <a:normAutofit/>
          </a:bodyPr>
          <a:lstStyle/>
          <a:p>
            <a:r>
              <a:rPr lang="en-GB" dirty="0" smtClean="0">
                <a:latin typeface="NTFPreCursivef" panose="03000400000000000000" pitchFamily="66" charset="0"/>
              </a:rPr>
              <a:t>The formal assessments will take place w/c 21</a:t>
            </a:r>
            <a:r>
              <a:rPr lang="en-GB" baseline="30000" dirty="0" smtClean="0">
                <a:latin typeface="NTFPreCursivef" panose="03000400000000000000" pitchFamily="66" charset="0"/>
              </a:rPr>
              <a:t>st</a:t>
            </a:r>
            <a:r>
              <a:rPr lang="en-GB" dirty="0" smtClean="0">
                <a:latin typeface="NTFPreCursivef" panose="03000400000000000000" pitchFamily="66" charset="0"/>
              </a:rPr>
              <a:t> May.</a:t>
            </a:r>
          </a:p>
          <a:p>
            <a:r>
              <a:rPr lang="en-GB" dirty="0" smtClean="0">
                <a:latin typeface="NTFPreCursivef" panose="03000400000000000000" pitchFamily="66" charset="0"/>
              </a:rPr>
              <a:t>We do ask that children are in school on time having had a good night’s sleep and a good breakfast so that they can work hard and achieve their best.</a:t>
            </a:r>
          </a:p>
          <a:p>
            <a:r>
              <a:rPr lang="en-GB" dirty="0" smtClean="0">
                <a:latin typeface="NTFPreCursivef" panose="03000400000000000000" pitchFamily="66" charset="0"/>
              </a:rPr>
              <a:t>Please do not keep your child off school during the assessment week, unless of course, they are unwell.</a:t>
            </a:r>
            <a:endParaRPr lang="en-GB" dirty="0">
              <a:latin typeface="NTFPreCursivef" panose="03000400000000000000" pitchFamily="66" charset="0"/>
            </a:endParaRPr>
          </a:p>
        </p:txBody>
      </p:sp>
    </p:spTree>
    <p:extLst>
      <p:ext uri="{BB962C8B-B14F-4D97-AF65-F5344CB8AC3E}">
        <p14:creationId xmlns:p14="http://schemas.microsoft.com/office/powerpoint/2010/main" val="36784307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1196752"/>
            <a:ext cx="8229600" cy="4525963"/>
          </a:xfrm>
        </p:spPr>
        <p:txBody>
          <a:bodyPr>
            <a:normAutofit fontScale="92500" lnSpcReduction="10000"/>
          </a:bodyPr>
          <a:lstStyle/>
          <a:p>
            <a:r>
              <a:rPr lang="en-GB" dirty="0" smtClean="0">
                <a:latin typeface="NTFPreCursivef" panose="03000400000000000000" pitchFamily="66" charset="0"/>
              </a:rPr>
              <a:t>We are well aware that Year 2 children are only 6/7 years old and therefore we are reluctant to put too much emphasis on the SATs to the children. We ask that you support us with this.</a:t>
            </a:r>
          </a:p>
          <a:p>
            <a:r>
              <a:rPr lang="en-GB" dirty="0" smtClean="0">
                <a:latin typeface="NTFPreCursivef" panose="03000400000000000000" pitchFamily="66" charset="0"/>
              </a:rPr>
              <a:t>Children generally find Year 2 an enjoyable and fun experience and we do not wish to put them under any pressure.</a:t>
            </a:r>
          </a:p>
          <a:p>
            <a:r>
              <a:rPr lang="en-GB" dirty="0" smtClean="0">
                <a:latin typeface="NTFPreCursivef" panose="03000400000000000000" pitchFamily="66" charset="0"/>
              </a:rPr>
              <a:t>We teach them everything that they need to know and so long as they work hard and try their best we will never ask for anything else!</a:t>
            </a:r>
            <a:endParaRPr lang="en-GB" dirty="0">
              <a:latin typeface="NTFPreCursivef" panose="03000400000000000000" pitchFamily="66" charset="0"/>
            </a:endParaRPr>
          </a:p>
        </p:txBody>
      </p:sp>
    </p:spTree>
    <p:extLst>
      <p:ext uri="{BB962C8B-B14F-4D97-AF65-F5344CB8AC3E}">
        <p14:creationId xmlns:p14="http://schemas.microsoft.com/office/powerpoint/2010/main" val="23924541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1556792"/>
            <a:ext cx="8229600" cy="4525963"/>
          </a:xfrm>
        </p:spPr>
        <p:txBody>
          <a:bodyPr>
            <a:normAutofit/>
          </a:bodyPr>
          <a:lstStyle/>
          <a:p>
            <a:r>
              <a:rPr lang="en-GB" dirty="0" smtClean="0">
                <a:latin typeface="NTFPreCursivef" panose="03000400000000000000" pitchFamily="66" charset="0"/>
              </a:rPr>
              <a:t>We are grateful for your support and invite you to please come up to the front and look at some of the examples of children’s assessment materials.</a:t>
            </a:r>
          </a:p>
          <a:p>
            <a:r>
              <a:rPr lang="en-GB" dirty="0" smtClean="0">
                <a:latin typeface="NTFPreCursivef" panose="03000400000000000000" pitchFamily="66" charset="0"/>
              </a:rPr>
              <a:t>The Year 2 team are here to answer any questions about the assessment process you may have.</a:t>
            </a:r>
            <a:endParaRPr lang="en-GB" dirty="0">
              <a:latin typeface="NTFPreCursivef" panose="03000400000000000000" pitchFamily="66" charset="0"/>
            </a:endParaRPr>
          </a:p>
        </p:txBody>
      </p:sp>
    </p:spTree>
    <p:extLst>
      <p:ext uri="{BB962C8B-B14F-4D97-AF65-F5344CB8AC3E}">
        <p14:creationId xmlns:p14="http://schemas.microsoft.com/office/powerpoint/2010/main" val="32587363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23528" y="548680"/>
            <a:ext cx="8301608" cy="5904656"/>
          </a:xfrm>
        </p:spPr>
        <p:txBody>
          <a:bodyPr>
            <a:normAutofit fontScale="92500" lnSpcReduction="10000"/>
          </a:bodyPr>
          <a:lstStyle/>
          <a:p>
            <a:r>
              <a:rPr lang="en-GB" dirty="0" smtClean="0">
                <a:latin typeface="NTFPreCursivef" panose="03000400000000000000" pitchFamily="66" charset="0"/>
              </a:rPr>
              <a:t>The National Curriculum has changed and levels are no longer used.</a:t>
            </a:r>
          </a:p>
          <a:p>
            <a:endParaRPr lang="en-GB" dirty="0" smtClean="0">
              <a:latin typeface="NTFPreCursivef" panose="03000400000000000000" pitchFamily="66" charset="0"/>
            </a:endParaRPr>
          </a:p>
          <a:p>
            <a:r>
              <a:rPr lang="en-GB" dirty="0" smtClean="0">
                <a:latin typeface="NTFPreCursivef" panose="03000400000000000000" pitchFamily="66" charset="0"/>
              </a:rPr>
              <a:t>Children are now assessed according to broad criteria based around what is termed the </a:t>
            </a:r>
            <a:r>
              <a:rPr lang="en-GB" b="1" dirty="0" smtClean="0">
                <a:latin typeface="NTFPreCursivef" panose="03000400000000000000" pitchFamily="66" charset="0"/>
              </a:rPr>
              <a:t>Expected Standard.</a:t>
            </a:r>
            <a:endParaRPr lang="en-GB" dirty="0" smtClean="0">
              <a:latin typeface="NTFPreCursivef" panose="03000400000000000000" pitchFamily="66" charset="0"/>
            </a:endParaRPr>
          </a:p>
          <a:p>
            <a:endParaRPr lang="en-GB" dirty="0" smtClean="0">
              <a:latin typeface="NTFPreCursivef" panose="03000400000000000000" pitchFamily="66" charset="0"/>
            </a:endParaRPr>
          </a:p>
          <a:p>
            <a:r>
              <a:rPr lang="en-GB" dirty="0" smtClean="0">
                <a:latin typeface="NTFPreCursivef" panose="03000400000000000000" pitchFamily="66" charset="0"/>
              </a:rPr>
              <a:t>Children are assessed as either:</a:t>
            </a:r>
          </a:p>
          <a:p>
            <a:pPr marL="0" indent="0">
              <a:buNone/>
            </a:pPr>
            <a:r>
              <a:rPr lang="en-GB" b="1" dirty="0" smtClean="0">
                <a:latin typeface="NTFPreCursivef" panose="03000400000000000000" pitchFamily="66" charset="0"/>
              </a:rPr>
              <a:t>	Working Below the Expected Standard</a:t>
            </a:r>
          </a:p>
          <a:p>
            <a:pPr marL="0" indent="0">
              <a:buNone/>
            </a:pPr>
            <a:r>
              <a:rPr lang="en-GB" b="1" dirty="0" smtClean="0">
                <a:latin typeface="NTFPreCursivef" panose="03000400000000000000" pitchFamily="66" charset="0"/>
              </a:rPr>
              <a:t>	Working Towards the Expected Standard</a:t>
            </a:r>
          </a:p>
          <a:p>
            <a:pPr marL="0" indent="0">
              <a:buNone/>
            </a:pPr>
            <a:r>
              <a:rPr lang="en-GB" b="1" dirty="0" smtClean="0">
                <a:latin typeface="NTFPreCursivef" panose="03000400000000000000" pitchFamily="66" charset="0"/>
              </a:rPr>
              <a:t>	Working At the Expected Standard</a:t>
            </a:r>
          </a:p>
          <a:p>
            <a:pPr marL="0" indent="0">
              <a:buNone/>
            </a:pPr>
            <a:r>
              <a:rPr lang="en-GB" b="1" dirty="0" smtClean="0">
                <a:latin typeface="NTFPreCursivef" panose="03000400000000000000" pitchFamily="66" charset="0"/>
              </a:rPr>
              <a:t>	Working at Greater Depth within the Expected 	Standard</a:t>
            </a:r>
            <a:endParaRPr lang="en-GB" dirty="0" smtClean="0">
              <a:latin typeface="NTFPreCursivef" panose="03000400000000000000" pitchFamily="66" charset="0"/>
            </a:endParaRPr>
          </a:p>
        </p:txBody>
      </p:sp>
    </p:spTree>
    <p:extLst>
      <p:ext uri="{BB962C8B-B14F-4D97-AF65-F5344CB8AC3E}">
        <p14:creationId xmlns:p14="http://schemas.microsoft.com/office/powerpoint/2010/main" val="1755490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620688"/>
            <a:ext cx="8229600" cy="5760640"/>
          </a:xfrm>
        </p:spPr>
        <p:txBody>
          <a:bodyPr>
            <a:normAutofit fontScale="92500" lnSpcReduction="20000"/>
          </a:bodyPr>
          <a:lstStyle/>
          <a:p>
            <a:r>
              <a:rPr lang="en-GB" dirty="0" smtClean="0">
                <a:latin typeface="NTFPreCursivef" panose="03000400000000000000" pitchFamily="66" charset="0"/>
              </a:rPr>
              <a:t>As a high achieving school, we aim for all of our children to be working at the expected standard or at greater depth within the expected standard.</a:t>
            </a:r>
          </a:p>
          <a:p>
            <a:pPr marL="0" indent="0">
              <a:buNone/>
            </a:pPr>
            <a:endParaRPr lang="en-GB" dirty="0" smtClean="0">
              <a:latin typeface="NTFPreCursivef" panose="03000400000000000000" pitchFamily="66" charset="0"/>
            </a:endParaRPr>
          </a:p>
          <a:p>
            <a:r>
              <a:rPr lang="en-GB" dirty="0" smtClean="0">
                <a:latin typeface="NTFPreCursivef" panose="03000400000000000000" pitchFamily="66" charset="0"/>
              </a:rPr>
              <a:t>The tests which your children will complete are designed to allow children to independently demonstrate the skills needed to be working at this expected standard. The tests are marked and given a scale score. This scale score is then translated into whether the child is working at the expected standard in that test or otherwise.</a:t>
            </a:r>
          </a:p>
          <a:p>
            <a:endParaRPr lang="en-GB" dirty="0" smtClean="0">
              <a:latin typeface="NTFPreCursivef" panose="03000400000000000000" pitchFamily="66" charset="0"/>
            </a:endParaRPr>
          </a:p>
          <a:p>
            <a:r>
              <a:rPr lang="en-GB" dirty="0" smtClean="0">
                <a:latin typeface="NTFPreCursivef" panose="03000400000000000000" pitchFamily="66" charset="0"/>
              </a:rPr>
              <a:t>These test scores are then used to support the class teachers’ overall judgement of that child based upon their achievement across the year</a:t>
            </a:r>
            <a:r>
              <a:rPr lang="en-GB" dirty="0" smtClean="0">
                <a:latin typeface="NTPreCursive" panose="03000400000000000000" pitchFamily="66" charset="0"/>
              </a:rPr>
              <a:t>.</a:t>
            </a:r>
            <a:endParaRPr lang="en-GB" dirty="0">
              <a:latin typeface="NTPreCursive" panose="03000400000000000000" pitchFamily="66" charset="0"/>
            </a:endParaRPr>
          </a:p>
        </p:txBody>
      </p:sp>
    </p:spTree>
    <p:extLst>
      <p:ext uri="{BB962C8B-B14F-4D97-AF65-F5344CB8AC3E}">
        <p14:creationId xmlns:p14="http://schemas.microsoft.com/office/powerpoint/2010/main" val="548883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1268760"/>
            <a:ext cx="8229600" cy="4813995"/>
          </a:xfrm>
        </p:spPr>
        <p:txBody>
          <a:bodyPr>
            <a:normAutofit/>
          </a:bodyPr>
          <a:lstStyle/>
          <a:p>
            <a:r>
              <a:rPr lang="en-GB" dirty="0" smtClean="0">
                <a:latin typeface="NTFPreCursivef" panose="03000400000000000000" pitchFamily="66" charset="0"/>
              </a:rPr>
              <a:t>Teachers are supported in their judgements by national guidelines issued by the Department for Education.</a:t>
            </a:r>
          </a:p>
          <a:p>
            <a:endParaRPr lang="en-GB" dirty="0" smtClean="0">
              <a:latin typeface="NTFPreCursivef" panose="03000400000000000000" pitchFamily="66" charset="0"/>
            </a:endParaRPr>
          </a:p>
          <a:p>
            <a:r>
              <a:rPr lang="en-GB" dirty="0" smtClean="0">
                <a:latin typeface="NTFPreCursivef" panose="03000400000000000000" pitchFamily="66" charset="0"/>
              </a:rPr>
              <a:t>Teachers also take part in moderation and training exercises both within the school and with teachers from other schools to quality assure their judgements.</a:t>
            </a:r>
            <a:endParaRPr lang="en-GB" dirty="0">
              <a:latin typeface="NTFPreCursivef" panose="03000400000000000000" pitchFamily="66" charset="0"/>
            </a:endParaRPr>
          </a:p>
        </p:txBody>
      </p:sp>
    </p:spTree>
    <p:extLst>
      <p:ext uri="{BB962C8B-B14F-4D97-AF65-F5344CB8AC3E}">
        <p14:creationId xmlns:p14="http://schemas.microsoft.com/office/powerpoint/2010/main" val="38043148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919261"/>
            <a:ext cx="8229600" cy="4958011"/>
          </a:xfrm>
        </p:spPr>
        <p:txBody>
          <a:bodyPr>
            <a:normAutofit/>
          </a:bodyPr>
          <a:lstStyle/>
          <a:p>
            <a:r>
              <a:rPr lang="en-GB" dirty="0" smtClean="0">
                <a:latin typeface="NTFPreCursivef" panose="03000400000000000000" pitchFamily="66" charset="0"/>
              </a:rPr>
              <a:t>Some children with additional needs or special educational needs may not be able to take the formal tests for various reasons.</a:t>
            </a:r>
          </a:p>
          <a:p>
            <a:endParaRPr lang="en-GB" dirty="0" smtClean="0">
              <a:latin typeface="NTFPreCursivef" panose="03000400000000000000" pitchFamily="66" charset="0"/>
            </a:endParaRPr>
          </a:p>
          <a:p>
            <a:r>
              <a:rPr lang="en-GB" dirty="0" smtClean="0">
                <a:latin typeface="NTFPreCursivef" panose="03000400000000000000" pitchFamily="66" charset="0"/>
              </a:rPr>
              <a:t>This will be discussed with parents.</a:t>
            </a:r>
          </a:p>
          <a:p>
            <a:endParaRPr lang="en-GB" dirty="0" smtClean="0">
              <a:latin typeface="NTFPreCursivef" panose="03000400000000000000" pitchFamily="66" charset="0"/>
            </a:endParaRPr>
          </a:p>
          <a:p>
            <a:r>
              <a:rPr lang="en-GB" dirty="0" smtClean="0">
                <a:latin typeface="NTFPreCursivef" panose="03000400000000000000" pitchFamily="66" charset="0"/>
              </a:rPr>
              <a:t>These children will be assessed in a different way by the class teacher and will still have a final teacher assessment at the end of the year.</a:t>
            </a:r>
            <a:endParaRPr lang="en-GB" dirty="0">
              <a:latin typeface="NTFPreCursivef" panose="03000400000000000000" pitchFamily="66" charset="0"/>
            </a:endParaRPr>
          </a:p>
        </p:txBody>
      </p:sp>
    </p:spTree>
    <p:extLst>
      <p:ext uri="{BB962C8B-B14F-4D97-AF65-F5344CB8AC3E}">
        <p14:creationId xmlns:p14="http://schemas.microsoft.com/office/powerpoint/2010/main" val="3773853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b="1" dirty="0" smtClean="0">
                <a:latin typeface="NTFPreCursivef" panose="03000400000000000000" pitchFamily="66" charset="0"/>
              </a:rPr>
              <a:t>Reading</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824536"/>
          </a:xfrm>
        </p:spPr>
        <p:txBody>
          <a:bodyPr>
            <a:normAutofit/>
          </a:bodyPr>
          <a:lstStyle/>
          <a:p>
            <a:r>
              <a:rPr lang="en-GB" dirty="0" smtClean="0">
                <a:latin typeface="NTFPreCursivef" panose="03000400000000000000" pitchFamily="66" charset="0"/>
              </a:rPr>
              <a:t>Class teachers are continually assessing children’s reading ability throughout the year through individual, guided and whole class reading sessions. Teachers provide a range of reading experiences across the curriculum.</a:t>
            </a:r>
          </a:p>
          <a:p>
            <a:endParaRPr lang="en-GB" dirty="0" smtClean="0">
              <a:latin typeface="NTFPreCursivef" panose="03000400000000000000" pitchFamily="66" charset="0"/>
            </a:endParaRPr>
          </a:p>
          <a:p>
            <a:r>
              <a:rPr lang="en-GB" dirty="0" smtClean="0">
                <a:latin typeface="NTFPreCursivef" panose="03000400000000000000" pitchFamily="66" charset="0"/>
              </a:rPr>
              <a:t>At the end of the year, children will take two reading tests.</a:t>
            </a:r>
          </a:p>
        </p:txBody>
      </p:sp>
    </p:spTree>
    <p:extLst>
      <p:ext uri="{BB962C8B-B14F-4D97-AF65-F5344CB8AC3E}">
        <p14:creationId xmlns:p14="http://schemas.microsoft.com/office/powerpoint/2010/main" val="649124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b="1" dirty="0" smtClean="0">
                <a:latin typeface="NTFPreCursivef" panose="03000400000000000000" pitchFamily="66" charset="0"/>
              </a:rPr>
              <a:t>Reading Paper 1</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916832"/>
            <a:ext cx="8229600" cy="4176464"/>
          </a:xfrm>
        </p:spPr>
        <p:txBody>
          <a:bodyPr>
            <a:normAutofit/>
          </a:bodyPr>
          <a:lstStyle/>
          <a:p>
            <a:r>
              <a:rPr lang="en-GB" dirty="0" smtClean="0">
                <a:latin typeface="NTFPreCursivef" panose="03000400000000000000" pitchFamily="66" charset="0"/>
              </a:rPr>
              <a:t>Paper 1 is a combined reading and answer booklet, usually containing some fiction, non-fiction and poetry.</a:t>
            </a:r>
          </a:p>
          <a:p>
            <a:r>
              <a:rPr lang="en-GB" dirty="0">
                <a:latin typeface="NTFPreCursivef" panose="03000400000000000000" pitchFamily="66" charset="0"/>
              </a:rPr>
              <a:t>Questions generally centre around basic information retrieval or the meaning of words.</a:t>
            </a:r>
          </a:p>
          <a:p>
            <a:r>
              <a:rPr lang="en-GB" dirty="0">
                <a:latin typeface="NTFPreCursivef" panose="03000400000000000000" pitchFamily="66" charset="0"/>
              </a:rPr>
              <a:t>They take the form of multiple choice or writing answers on a line </a:t>
            </a:r>
            <a:r>
              <a:rPr lang="en-GB" dirty="0" smtClean="0">
                <a:latin typeface="NTFPreCursivef" panose="03000400000000000000" pitchFamily="66" charset="0"/>
              </a:rPr>
              <a:t>provided.</a:t>
            </a:r>
            <a:endParaRPr lang="en-GB" dirty="0">
              <a:latin typeface="NTFPreCursivef" panose="03000400000000000000" pitchFamily="66" charset="0"/>
            </a:endParaRPr>
          </a:p>
        </p:txBody>
      </p:sp>
    </p:spTree>
    <p:extLst>
      <p:ext uri="{BB962C8B-B14F-4D97-AF65-F5344CB8AC3E}">
        <p14:creationId xmlns:p14="http://schemas.microsoft.com/office/powerpoint/2010/main" val="2171604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2656"/>
            <a:ext cx="8229600" cy="1143000"/>
          </a:xfrm>
        </p:spPr>
        <p:txBody>
          <a:bodyPr>
            <a:normAutofit/>
          </a:bodyPr>
          <a:lstStyle/>
          <a:p>
            <a:r>
              <a:rPr lang="en-GB" b="1" dirty="0" smtClean="0">
                <a:latin typeface="NTFPreCursivef" panose="03000400000000000000" pitchFamily="66" charset="0"/>
              </a:rPr>
              <a:t>Paper 1 Example Questions</a:t>
            </a:r>
            <a:endParaRPr lang="en-GB" b="1" dirty="0">
              <a:latin typeface="NTFPreCursivef" panose="03000400000000000000" pitchFamily="66" charset="0"/>
            </a:endParaRPr>
          </a:p>
        </p:txBody>
      </p:sp>
      <p:sp>
        <p:nvSpPr>
          <p:cNvPr id="4" name="Content Placeholder 3"/>
          <p:cNvSpPr>
            <a:spLocks noGrp="1"/>
          </p:cNvSpPr>
          <p:nvPr>
            <p:ph idx="1"/>
          </p:nvPr>
        </p:nvSpPr>
        <p:spPr>
          <a:xfrm>
            <a:off x="395536" y="1556792"/>
            <a:ext cx="8229600" cy="4525963"/>
          </a:xfrm>
        </p:spPr>
        <p:txBody>
          <a:bodyPr>
            <a:normAutofit/>
          </a:bodyPr>
          <a:lstStyle/>
          <a:p>
            <a:r>
              <a:rPr lang="en-GB" i="1" dirty="0" smtClean="0">
                <a:latin typeface="NTFPreCursivef" panose="03000400000000000000" pitchFamily="66" charset="0"/>
              </a:rPr>
              <a:t>What is William’s job?</a:t>
            </a:r>
          </a:p>
          <a:p>
            <a:r>
              <a:rPr lang="en-GB" i="1" dirty="0" smtClean="0">
                <a:latin typeface="NTFPreCursivef" panose="03000400000000000000" pitchFamily="66" charset="0"/>
              </a:rPr>
              <a:t>Where did Bella take William’s message?</a:t>
            </a:r>
          </a:p>
          <a:p>
            <a:r>
              <a:rPr lang="en-GB" i="1" dirty="0" smtClean="0">
                <a:latin typeface="NTFPreCursivef" panose="03000400000000000000" pitchFamily="66" charset="0"/>
              </a:rPr>
              <a:t>Find and copy one word that shows knights were very good fighters.</a:t>
            </a:r>
          </a:p>
          <a:p>
            <a:endParaRPr lang="en-GB" dirty="0" smtClean="0">
              <a:latin typeface="NTFPreCursivef" panose="03000400000000000000" pitchFamily="66" charset="0"/>
            </a:endParaRPr>
          </a:p>
          <a:p>
            <a:r>
              <a:rPr lang="en-GB" dirty="0" smtClean="0">
                <a:latin typeface="NTFPreCursivef" panose="03000400000000000000" pitchFamily="66" charset="0"/>
              </a:rPr>
              <a:t>All of these questions will have the answers in the text. Encourage your child to locate where the answers are in the text.</a:t>
            </a:r>
          </a:p>
          <a:p>
            <a:endParaRPr lang="en-GB" dirty="0">
              <a:latin typeface="Comic Sans MS" panose="030F0702030302020204" pitchFamily="66" charset="0"/>
            </a:endParaRPr>
          </a:p>
        </p:txBody>
      </p:sp>
    </p:spTree>
    <p:extLst>
      <p:ext uri="{BB962C8B-B14F-4D97-AF65-F5344CB8AC3E}">
        <p14:creationId xmlns:p14="http://schemas.microsoft.com/office/powerpoint/2010/main" val="447654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1311</TotalTime>
  <Words>2415</Words>
  <Application>Microsoft Office PowerPoint</Application>
  <PresentationFormat>On-screen Show (4:3)</PresentationFormat>
  <Paragraphs>141</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Year 2 2017-18 Assessment Meeting </vt:lpstr>
      <vt:lpstr>Assessment at the End of Key Stage 1</vt:lpstr>
      <vt:lpstr>PowerPoint Presentation</vt:lpstr>
      <vt:lpstr>PowerPoint Presentation</vt:lpstr>
      <vt:lpstr>PowerPoint Presentation</vt:lpstr>
      <vt:lpstr>PowerPoint Presentation</vt:lpstr>
      <vt:lpstr>Reading</vt:lpstr>
      <vt:lpstr>Reading Paper 1</vt:lpstr>
      <vt:lpstr>Paper 1 Example Questions</vt:lpstr>
      <vt:lpstr>Reading Paper 2</vt:lpstr>
      <vt:lpstr>Paper 2 Example Questions</vt:lpstr>
      <vt:lpstr>How can you help your child?</vt:lpstr>
      <vt:lpstr>The Expected Standard</vt:lpstr>
      <vt:lpstr>Writing</vt:lpstr>
      <vt:lpstr>The Expected Standard in Writing</vt:lpstr>
      <vt:lpstr>Spelling, Punctuation and Grammar</vt:lpstr>
      <vt:lpstr>How can you help your child?</vt:lpstr>
      <vt:lpstr>Maths</vt:lpstr>
      <vt:lpstr>Maths Paper 1: Arithmetic</vt:lpstr>
      <vt:lpstr>Maths Paper 2: Reasoning</vt:lpstr>
      <vt:lpstr>Expected Standard in Maths</vt:lpstr>
      <vt:lpstr>PowerPoint Presentation</vt:lpstr>
      <vt:lpstr>How can you help your child?</vt:lpstr>
      <vt:lpstr>Conclusion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2 2014-15 Assessment Meeting</dc:title>
  <dc:creator>l kavanagh</dc:creator>
  <cp:lastModifiedBy>PaschalBaylon-S2</cp:lastModifiedBy>
  <cp:revision>50</cp:revision>
  <cp:lastPrinted>2018-05-10T15:32:18Z</cp:lastPrinted>
  <dcterms:created xsi:type="dcterms:W3CDTF">2015-02-24T13:45:26Z</dcterms:created>
  <dcterms:modified xsi:type="dcterms:W3CDTF">2018-05-11T08:41:36Z</dcterms:modified>
</cp:coreProperties>
</file>