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0"/>
  </p:notesMasterIdLst>
  <p:sldIdLst>
    <p:sldId id="256" r:id="rId2"/>
    <p:sldId id="257" r:id="rId3"/>
    <p:sldId id="271" r:id="rId4"/>
    <p:sldId id="272" r:id="rId5"/>
    <p:sldId id="258" r:id="rId6"/>
    <p:sldId id="263" r:id="rId7"/>
    <p:sldId id="276" r:id="rId8"/>
    <p:sldId id="259" r:id="rId9"/>
    <p:sldId id="260" r:id="rId10"/>
    <p:sldId id="261" r:id="rId11"/>
    <p:sldId id="265" r:id="rId12"/>
    <p:sldId id="277" r:id="rId13"/>
    <p:sldId id="278" r:id="rId14"/>
    <p:sldId id="279" r:id="rId15"/>
    <p:sldId id="264" r:id="rId16"/>
    <p:sldId id="280" r:id="rId17"/>
    <p:sldId id="269" r:id="rId18"/>
    <p:sldId id="270"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735" autoAdjust="0"/>
    <p:restoredTop sz="68739" autoAdjust="0"/>
  </p:normalViewPr>
  <p:slideViewPr>
    <p:cSldViewPr>
      <p:cViewPr>
        <p:scale>
          <a:sx n="100" d="100"/>
          <a:sy n="100" d="100"/>
        </p:scale>
        <p:origin x="-1386" y="-2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CB7171A-E57C-4AA1-8869-0C8E218EAAB0}" type="datetimeFigureOut">
              <a:rPr lang="en-GB" smtClean="0"/>
              <a:t>28/02/2018</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50A6ACC-A015-4D2D-B13A-5131111737DF}" type="slidenum">
              <a:rPr lang="en-GB" smtClean="0"/>
              <a:t>‹#›</a:t>
            </a:fld>
            <a:endParaRPr lang="en-GB"/>
          </a:p>
        </p:txBody>
      </p:sp>
    </p:spTree>
    <p:extLst>
      <p:ext uri="{BB962C8B-B14F-4D97-AF65-F5344CB8AC3E}">
        <p14:creationId xmlns:p14="http://schemas.microsoft.com/office/powerpoint/2010/main" val="1135422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You might see it as though</a:t>
            </a:r>
            <a:r>
              <a:rPr lang="en-GB" baseline="0" dirty="0" smtClean="0"/>
              <a:t> the children are just playing. Questioning and language, shapes, patterns, colours, size, making new shapes</a:t>
            </a:r>
            <a:endParaRPr lang="en-GB" dirty="0"/>
          </a:p>
        </p:txBody>
      </p:sp>
      <p:sp>
        <p:nvSpPr>
          <p:cNvPr id="4" name="Slide Number Placeholder 3"/>
          <p:cNvSpPr>
            <a:spLocks noGrp="1"/>
          </p:cNvSpPr>
          <p:nvPr>
            <p:ph type="sldNum" sz="quarter" idx="10"/>
          </p:nvPr>
        </p:nvSpPr>
        <p:spPr/>
        <p:txBody>
          <a:bodyPr/>
          <a:lstStyle/>
          <a:p>
            <a:fld id="{B50A6ACC-A015-4D2D-B13A-5131111737DF}" type="slidenum">
              <a:rPr lang="en-GB" smtClean="0"/>
              <a:t>3</a:t>
            </a:fld>
            <a:endParaRPr lang="en-GB"/>
          </a:p>
        </p:txBody>
      </p:sp>
    </p:spTree>
    <p:extLst>
      <p:ext uri="{BB962C8B-B14F-4D97-AF65-F5344CB8AC3E}">
        <p14:creationId xmlns:p14="http://schemas.microsoft.com/office/powerpoint/2010/main" val="42414511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Analogy – compare maths to</a:t>
            </a:r>
            <a:r>
              <a:rPr lang="en-GB" baseline="0" dirty="0" smtClean="0"/>
              <a:t> a boxer, skipping is an integral part of their training and preparation for a fight, but they don’t skip when they get into the ring. Maths training and prepares our brain to think, reason and problem solve. </a:t>
            </a:r>
            <a:endParaRPr lang="en-GB" dirty="0"/>
          </a:p>
        </p:txBody>
      </p:sp>
      <p:sp>
        <p:nvSpPr>
          <p:cNvPr id="4" name="Slide Number Placeholder 3"/>
          <p:cNvSpPr>
            <a:spLocks noGrp="1"/>
          </p:cNvSpPr>
          <p:nvPr>
            <p:ph type="sldNum" sz="quarter" idx="10"/>
          </p:nvPr>
        </p:nvSpPr>
        <p:spPr/>
        <p:txBody>
          <a:bodyPr/>
          <a:lstStyle/>
          <a:p>
            <a:fld id="{B50A6ACC-A015-4D2D-B13A-5131111737DF}" type="slidenum">
              <a:rPr lang="en-GB" smtClean="0"/>
              <a:t>4</a:t>
            </a:fld>
            <a:endParaRPr lang="en-GB"/>
          </a:p>
        </p:txBody>
      </p:sp>
    </p:spTree>
    <p:extLst>
      <p:ext uri="{BB962C8B-B14F-4D97-AF65-F5344CB8AC3E}">
        <p14:creationId xmlns:p14="http://schemas.microsoft.com/office/powerpoint/2010/main" val="11975019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ADC2C26F-ADF0-48D4-A1EB-500883D63CE0}" type="datetimeFigureOut">
              <a:rPr lang="en-GB" smtClean="0"/>
              <a:t>28/02/2018</a:t>
            </a:fld>
            <a:endParaRPr lang="en-GB"/>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n-GB"/>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90215131-FB5F-4DB9-8B1D-F1064B6C7F0C}" type="slidenum">
              <a:rPr lang="en-GB" smtClean="0"/>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DC2C26F-ADF0-48D4-A1EB-500883D63CE0}" type="datetimeFigureOut">
              <a:rPr lang="en-GB" smtClean="0"/>
              <a:t>28/02/2018</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90215131-FB5F-4DB9-8B1D-F1064B6C7F0C}"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ADC2C26F-ADF0-48D4-A1EB-500883D63CE0}" type="datetimeFigureOut">
              <a:rPr lang="en-GB" smtClean="0"/>
              <a:t>28/02/2018</a:t>
            </a:fld>
            <a:endParaRPr lang="en-GB"/>
          </a:p>
        </p:txBody>
      </p:sp>
      <p:sp>
        <p:nvSpPr>
          <p:cNvPr id="5" name="Footer Placeholder 4"/>
          <p:cNvSpPr>
            <a:spLocks noGrp="1"/>
          </p:cNvSpPr>
          <p:nvPr>
            <p:ph type="ftr" sz="quarter" idx="11"/>
          </p:nvPr>
        </p:nvSpPr>
        <p:spPr>
          <a:xfrm>
            <a:off x="457200" y="6556248"/>
            <a:ext cx="3657600" cy="228600"/>
          </a:xfrm>
        </p:spPr>
        <p:txBody>
          <a:bodyPr/>
          <a:lstStyle>
            <a:extLst/>
          </a:lstStyle>
          <a:p>
            <a:endParaRPr lang="en-GB"/>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90215131-FB5F-4DB9-8B1D-F1064B6C7F0C}"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DC2C26F-ADF0-48D4-A1EB-500883D63CE0}" type="datetimeFigureOut">
              <a:rPr lang="en-GB" smtClean="0"/>
              <a:t>28/02/2018</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90215131-FB5F-4DB9-8B1D-F1064B6C7F0C}"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ADC2C26F-ADF0-48D4-A1EB-500883D63CE0}" type="datetimeFigureOut">
              <a:rPr lang="en-GB" smtClean="0"/>
              <a:t>28/02/2018</a:t>
            </a:fld>
            <a:endParaRPr lang="en-GB"/>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n-GB"/>
          </a:p>
        </p:txBody>
      </p:sp>
      <p:sp>
        <p:nvSpPr>
          <p:cNvPr id="6" name="Slide Number Placeholder 5"/>
          <p:cNvSpPr>
            <a:spLocks noGrp="1"/>
          </p:cNvSpPr>
          <p:nvPr>
            <p:ph type="sldNum" sz="quarter" idx="12"/>
          </p:nvPr>
        </p:nvSpPr>
        <p:spPr>
          <a:xfrm>
            <a:off x="6733952" y="6555112"/>
            <a:ext cx="588336" cy="228600"/>
          </a:xfrm>
        </p:spPr>
        <p:txBody>
          <a:bodyPr/>
          <a:lstStyle>
            <a:extLst/>
          </a:lstStyle>
          <a:p>
            <a:fld id="{90215131-FB5F-4DB9-8B1D-F1064B6C7F0C}" type="slidenum">
              <a:rPr lang="en-GB" smtClean="0"/>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ADC2C26F-ADF0-48D4-A1EB-500883D63CE0}" type="datetimeFigureOut">
              <a:rPr lang="en-GB" smtClean="0"/>
              <a:t>28/02/2018</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90215131-FB5F-4DB9-8B1D-F1064B6C7F0C}"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ADC2C26F-ADF0-48D4-A1EB-500883D63CE0}" type="datetimeFigureOut">
              <a:rPr lang="en-GB" smtClean="0"/>
              <a:t>28/02/2018</a:t>
            </a:fld>
            <a:endParaRPr lang="en-GB"/>
          </a:p>
        </p:txBody>
      </p:sp>
      <p:sp>
        <p:nvSpPr>
          <p:cNvPr id="8" name="Footer Placeholder 7"/>
          <p:cNvSpPr>
            <a:spLocks noGrp="1"/>
          </p:cNvSpPr>
          <p:nvPr>
            <p:ph type="ftr" sz="quarter" idx="11"/>
          </p:nvPr>
        </p:nvSpPr>
        <p:spPr/>
        <p:txBody>
          <a:bodyPr/>
          <a:lstStyle>
            <a:extLst/>
          </a:lstStyle>
          <a:p>
            <a:endParaRPr lang="en-GB"/>
          </a:p>
        </p:txBody>
      </p:sp>
      <p:sp>
        <p:nvSpPr>
          <p:cNvPr id="9" name="Slide Number Placeholder 8"/>
          <p:cNvSpPr>
            <a:spLocks noGrp="1"/>
          </p:cNvSpPr>
          <p:nvPr>
            <p:ph type="sldNum" sz="quarter" idx="12"/>
          </p:nvPr>
        </p:nvSpPr>
        <p:spPr/>
        <p:txBody>
          <a:bodyPr/>
          <a:lstStyle>
            <a:extLst/>
          </a:lstStyle>
          <a:p>
            <a:fld id="{90215131-FB5F-4DB9-8B1D-F1064B6C7F0C}"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ADC2C26F-ADF0-48D4-A1EB-500883D63CE0}" type="datetimeFigureOut">
              <a:rPr lang="en-GB" smtClean="0"/>
              <a:t>28/02/2018</a:t>
            </a:fld>
            <a:endParaRPr lang="en-GB"/>
          </a:p>
        </p:txBody>
      </p:sp>
      <p:sp>
        <p:nvSpPr>
          <p:cNvPr id="4" name="Footer Placeholder 3"/>
          <p:cNvSpPr>
            <a:spLocks noGrp="1"/>
          </p:cNvSpPr>
          <p:nvPr>
            <p:ph type="ftr" sz="quarter" idx="11"/>
          </p:nvPr>
        </p:nvSpPr>
        <p:spPr/>
        <p:txBody>
          <a:bodyPr/>
          <a:lstStyle>
            <a:extLst/>
          </a:lstStyle>
          <a:p>
            <a:endParaRPr lang="en-GB"/>
          </a:p>
        </p:txBody>
      </p:sp>
      <p:sp>
        <p:nvSpPr>
          <p:cNvPr id="5" name="Slide Number Placeholder 4"/>
          <p:cNvSpPr>
            <a:spLocks noGrp="1"/>
          </p:cNvSpPr>
          <p:nvPr>
            <p:ph type="sldNum" sz="quarter" idx="12"/>
          </p:nvPr>
        </p:nvSpPr>
        <p:spPr/>
        <p:txBody>
          <a:bodyPr/>
          <a:lstStyle>
            <a:extLst/>
          </a:lstStyle>
          <a:p>
            <a:fld id="{90215131-FB5F-4DB9-8B1D-F1064B6C7F0C}"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ADC2C26F-ADF0-48D4-A1EB-500883D63CE0}" type="datetimeFigureOut">
              <a:rPr lang="en-GB" smtClean="0"/>
              <a:t>28/02/2018</a:t>
            </a:fld>
            <a:endParaRPr lang="en-GB"/>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GB"/>
          </a:p>
        </p:txBody>
      </p:sp>
      <p:sp>
        <p:nvSpPr>
          <p:cNvPr id="4" name="Slide Number Placeholder 3"/>
          <p:cNvSpPr>
            <a:spLocks noGrp="1"/>
          </p:cNvSpPr>
          <p:nvPr>
            <p:ph type="sldNum" sz="quarter" idx="12"/>
          </p:nvPr>
        </p:nvSpPr>
        <p:spPr/>
        <p:txBody>
          <a:bodyPr/>
          <a:lstStyle>
            <a:extLst/>
          </a:lstStyle>
          <a:p>
            <a:fld id="{90215131-FB5F-4DB9-8B1D-F1064B6C7F0C}"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ADC2C26F-ADF0-48D4-A1EB-500883D63CE0}" type="datetimeFigureOut">
              <a:rPr lang="en-GB" smtClean="0"/>
              <a:t>28/02/2018</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90215131-FB5F-4DB9-8B1D-F1064B6C7F0C}"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ADC2C26F-ADF0-48D4-A1EB-500883D63CE0}" type="datetimeFigureOut">
              <a:rPr lang="en-GB" smtClean="0"/>
              <a:t>28/02/2018</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90215131-FB5F-4DB9-8B1D-F1064B6C7F0C}" type="slidenum">
              <a:rPr lang="en-GB" smtClean="0"/>
              <a:t>‹#›</a:t>
            </a:fld>
            <a:endParaRPr lang="en-GB"/>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ADC2C26F-ADF0-48D4-A1EB-500883D63CE0}" type="datetimeFigureOut">
              <a:rPr lang="en-GB" smtClean="0"/>
              <a:t>28/02/2018</a:t>
            </a:fld>
            <a:endParaRPr lang="en-GB"/>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n-GB"/>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90215131-FB5F-4DB9-8B1D-F1064B6C7F0C}"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87824" y="3212976"/>
            <a:ext cx="6620272" cy="1440160"/>
          </a:xfrm>
        </p:spPr>
        <p:txBody>
          <a:bodyPr/>
          <a:lstStyle/>
          <a:p>
            <a:pPr algn="l"/>
            <a:r>
              <a:rPr lang="en-GB" sz="5400" dirty="0" smtClean="0">
                <a:latin typeface="NTPreCursive" panose="03000400000000000000" pitchFamily="66" charset="0"/>
              </a:rPr>
              <a:t>Singapore</a:t>
            </a:r>
            <a:br>
              <a:rPr lang="en-GB" sz="5400" dirty="0" smtClean="0">
                <a:latin typeface="NTPreCursive" panose="03000400000000000000" pitchFamily="66" charset="0"/>
              </a:rPr>
            </a:br>
            <a:r>
              <a:rPr lang="en-GB" sz="5400" dirty="0" smtClean="0">
                <a:latin typeface="NTPreCursive" panose="03000400000000000000" pitchFamily="66" charset="0"/>
              </a:rPr>
              <a:t>Maths </a:t>
            </a:r>
            <a:br>
              <a:rPr lang="en-GB" sz="5400" dirty="0" smtClean="0">
                <a:latin typeface="NTPreCursive" panose="03000400000000000000" pitchFamily="66" charset="0"/>
              </a:rPr>
            </a:br>
            <a:r>
              <a:rPr lang="en-GB" sz="5400" dirty="0" smtClean="0">
                <a:latin typeface="NTPreCursive" panose="03000400000000000000" pitchFamily="66" charset="0"/>
              </a:rPr>
              <a:t>Workshop</a:t>
            </a:r>
            <a:endParaRPr lang="en-GB" sz="5400" dirty="0">
              <a:latin typeface="NTPreCursive" panose="03000400000000000000" pitchFamily="66" charset="0"/>
            </a:endParaRPr>
          </a:p>
        </p:txBody>
      </p:sp>
      <p:sp>
        <p:nvSpPr>
          <p:cNvPr id="3" name="Subtitle 2"/>
          <p:cNvSpPr>
            <a:spLocks noGrp="1"/>
          </p:cNvSpPr>
          <p:nvPr>
            <p:ph type="subTitle" idx="1"/>
          </p:nvPr>
        </p:nvSpPr>
        <p:spPr>
          <a:xfrm>
            <a:off x="2843808" y="4941168"/>
            <a:ext cx="6400800" cy="1752600"/>
          </a:xfrm>
        </p:spPr>
        <p:txBody>
          <a:bodyPr>
            <a:normAutofit/>
          </a:bodyPr>
          <a:lstStyle/>
          <a:p>
            <a:pPr algn="l"/>
            <a:r>
              <a:rPr lang="en-GB" sz="3600" dirty="0" smtClean="0">
                <a:solidFill>
                  <a:schemeClr val="bg1"/>
                </a:solidFill>
                <a:latin typeface="NTPreCursive" panose="03000400000000000000" pitchFamily="66" charset="0"/>
              </a:rPr>
              <a:t>Monday 26</a:t>
            </a:r>
            <a:r>
              <a:rPr lang="en-GB" sz="3600" baseline="30000" dirty="0" smtClean="0">
                <a:solidFill>
                  <a:schemeClr val="bg1"/>
                </a:solidFill>
                <a:latin typeface="NTPreCursive" panose="03000400000000000000" pitchFamily="66" charset="0"/>
              </a:rPr>
              <a:t>th</a:t>
            </a:r>
            <a:r>
              <a:rPr lang="en-GB" sz="3600" dirty="0" smtClean="0">
                <a:solidFill>
                  <a:schemeClr val="bg1"/>
                </a:solidFill>
                <a:latin typeface="NTPreCursive" panose="03000400000000000000" pitchFamily="66" charset="0"/>
              </a:rPr>
              <a:t> February 2018</a:t>
            </a:r>
            <a:endParaRPr lang="en-GB" sz="3600" dirty="0">
              <a:solidFill>
                <a:schemeClr val="bg1"/>
              </a:solidFill>
              <a:latin typeface="NTPreCursive" panose="03000400000000000000" pitchFamily="66" charset="0"/>
            </a:endParaRPr>
          </a:p>
        </p:txBody>
      </p:sp>
      <p:pic>
        <p:nvPicPr>
          <p:cNvPr id="4" name="Picture 3"/>
          <p:cNvPicPr/>
          <p:nvPr/>
        </p:nvPicPr>
        <p:blipFill>
          <a:blip r:embed="rId2" cstate="print">
            <a:extLst>
              <a:ext uri="{28A0092B-C50C-407E-A947-70E740481C1C}">
                <a14:useLocalDpi xmlns:a14="http://schemas.microsoft.com/office/drawing/2010/main" val="0"/>
              </a:ext>
            </a:extLst>
          </a:blip>
          <a:srcRect l="23883" t="17601" r="25572" b="46101"/>
          <a:stretch>
            <a:fillRect/>
          </a:stretch>
        </p:blipFill>
        <p:spPr bwMode="auto">
          <a:xfrm>
            <a:off x="395536" y="205576"/>
            <a:ext cx="1842741" cy="1728192"/>
          </a:xfrm>
          <a:prstGeom prst="rect">
            <a:avLst/>
          </a:prstGeom>
          <a:noFill/>
          <a:ln>
            <a:noFill/>
          </a:ln>
        </p:spPr>
      </p:pic>
    </p:spTree>
    <p:extLst>
      <p:ext uri="{BB962C8B-B14F-4D97-AF65-F5344CB8AC3E}">
        <p14:creationId xmlns:p14="http://schemas.microsoft.com/office/powerpoint/2010/main" val="2552541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064493"/>
            <a:ext cx="7920880" cy="5793507"/>
          </a:xfrm>
        </p:spPr>
        <p:txBody>
          <a:bodyPr>
            <a:normAutofit fontScale="92500" lnSpcReduction="10000"/>
          </a:bodyPr>
          <a:lstStyle/>
          <a:p>
            <a:r>
              <a:rPr lang="en-GB" sz="2200" dirty="0" smtClean="0">
                <a:latin typeface="NTPreCursive" panose="03000400000000000000" pitchFamily="66" charset="0"/>
              </a:rPr>
              <a:t>Uses positional language e.g. behind, next to, in between </a:t>
            </a:r>
          </a:p>
          <a:p>
            <a:r>
              <a:rPr lang="en-GB" sz="2200" dirty="0" smtClean="0">
                <a:latin typeface="NTPreCursive" panose="03000400000000000000" pitchFamily="66" charset="0"/>
              </a:rPr>
              <a:t>Uses mathematical names for 3D and 2D shapes </a:t>
            </a:r>
          </a:p>
          <a:p>
            <a:r>
              <a:rPr lang="en-GB" sz="2200" dirty="0" smtClean="0">
                <a:latin typeface="NTPreCursive" panose="03000400000000000000" pitchFamily="66" charset="0"/>
              </a:rPr>
              <a:t>Describe shapes using the terms curve, straight, side, corners, edges, faces </a:t>
            </a:r>
          </a:p>
          <a:p>
            <a:r>
              <a:rPr lang="en-GB" sz="2200" dirty="0" smtClean="0">
                <a:latin typeface="NTPreCursive" panose="03000400000000000000" pitchFamily="66" charset="0"/>
              </a:rPr>
              <a:t>Selects a particular named shape </a:t>
            </a:r>
          </a:p>
          <a:p>
            <a:r>
              <a:rPr lang="en-GB" sz="2200" dirty="0" smtClean="0">
                <a:latin typeface="NTPreCursive" panose="03000400000000000000" pitchFamily="66" charset="0"/>
              </a:rPr>
              <a:t>Use everyday language related to time </a:t>
            </a:r>
          </a:p>
          <a:p>
            <a:r>
              <a:rPr lang="en-GB" sz="2200" dirty="0" smtClean="0">
                <a:latin typeface="NTPreCursive" panose="03000400000000000000" pitchFamily="66" charset="0"/>
              </a:rPr>
              <a:t>Orders two or three items by size, length, height, weight capacity </a:t>
            </a:r>
            <a:endParaRPr lang="en-GB" sz="2200" dirty="0">
              <a:latin typeface="NTPreCursive" panose="03000400000000000000" pitchFamily="66" charset="0"/>
            </a:endParaRPr>
          </a:p>
          <a:p>
            <a:r>
              <a:rPr lang="en-GB" sz="2200" dirty="0" smtClean="0">
                <a:latin typeface="NTPreCursive" panose="03000400000000000000" pitchFamily="66" charset="0"/>
              </a:rPr>
              <a:t>Uses familiar objects and common shapes to create patterns and build models </a:t>
            </a:r>
          </a:p>
          <a:p>
            <a:r>
              <a:rPr lang="en-GB" sz="2200" dirty="0" smtClean="0">
                <a:latin typeface="NTPreCursive" panose="03000400000000000000" pitchFamily="66" charset="0"/>
              </a:rPr>
              <a:t>Begins to use everyday language related to money </a:t>
            </a:r>
          </a:p>
          <a:p>
            <a:r>
              <a:rPr lang="en-GB" sz="2200" dirty="0" smtClean="0">
                <a:latin typeface="NTPreCursive" panose="03000400000000000000" pitchFamily="66" charset="0"/>
              </a:rPr>
              <a:t> Orders and sequences familiar events </a:t>
            </a:r>
          </a:p>
          <a:p>
            <a:r>
              <a:rPr lang="en-GB" sz="2200" dirty="0" smtClean="0">
                <a:latin typeface="NTPreCursive" panose="03000400000000000000" pitchFamily="66" charset="0"/>
              </a:rPr>
              <a:t>Measures short periods of time in simple ways</a:t>
            </a:r>
          </a:p>
          <a:p>
            <a:endParaRPr lang="en-GB" sz="1200" dirty="0">
              <a:latin typeface="NTPreCursive" panose="03000400000000000000" pitchFamily="66" charset="0"/>
            </a:endParaRPr>
          </a:p>
          <a:p>
            <a:pPr marL="0" indent="0">
              <a:buNone/>
            </a:pPr>
            <a:r>
              <a:rPr lang="en-GB" sz="2800" b="1" dirty="0" smtClean="0">
                <a:solidFill>
                  <a:schemeClr val="accent1"/>
                </a:solidFill>
                <a:latin typeface="NTPreCursive" panose="03000400000000000000" pitchFamily="66" charset="0"/>
              </a:rPr>
              <a:t>ELG</a:t>
            </a:r>
          </a:p>
          <a:p>
            <a:pPr marL="0" indent="0" algn="just">
              <a:buNone/>
            </a:pPr>
            <a:r>
              <a:rPr lang="en-GB" sz="2400" dirty="0" smtClean="0">
                <a:latin typeface="NTPreCursive" panose="03000400000000000000" pitchFamily="66" charset="0"/>
              </a:rPr>
              <a:t>Children use everyday language to talk about size, weight, capacity, position, distance, time and money to compare quantities and objects and to solve problems. They recognise, create and describe patterns. They explore the characteristics of everyday objects and shapes and use mathematical language to describe them. </a:t>
            </a:r>
            <a:endParaRPr lang="en-GB" sz="2400" dirty="0">
              <a:latin typeface="NTPreCursive" panose="03000400000000000000" pitchFamily="66" charset="0"/>
            </a:endParaRPr>
          </a:p>
          <a:p>
            <a:pPr marL="0" indent="0">
              <a:buNone/>
            </a:pPr>
            <a:endParaRPr lang="en-GB" sz="2800" b="1" dirty="0">
              <a:solidFill>
                <a:schemeClr val="accent1"/>
              </a:solidFill>
              <a:latin typeface="NTPreCursive" panose="03000400000000000000" pitchFamily="66" charset="0"/>
            </a:endParaRPr>
          </a:p>
        </p:txBody>
      </p:sp>
      <p:sp>
        <p:nvSpPr>
          <p:cNvPr id="4" name="Title 1"/>
          <p:cNvSpPr>
            <a:spLocks noGrp="1"/>
          </p:cNvSpPr>
          <p:nvPr>
            <p:ph type="title"/>
          </p:nvPr>
        </p:nvSpPr>
        <p:spPr>
          <a:xfrm>
            <a:off x="251520" y="-31438"/>
            <a:ext cx="7239000" cy="1143000"/>
          </a:xfrm>
        </p:spPr>
        <p:txBody>
          <a:bodyPr/>
          <a:lstStyle/>
          <a:p>
            <a:r>
              <a:rPr lang="en-GB" dirty="0" smtClean="0">
                <a:latin typeface="NTPreCursive" panose="03000400000000000000" pitchFamily="66" charset="0"/>
              </a:rPr>
              <a:t>Shape, Space and measure </a:t>
            </a:r>
            <a:endParaRPr lang="en-GB" dirty="0">
              <a:latin typeface="NTPreCursive" panose="03000400000000000000" pitchFamily="66" charset="0"/>
            </a:endParaRPr>
          </a:p>
        </p:txBody>
      </p:sp>
    </p:spTree>
    <p:extLst>
      <p:ext uri="{BB962C8B-B14F-4D97-AF65-F5344CB8AC3E}">
        <p14:creationId xmlns:p14="http://schemas.microsoft.com/office/powerpoint/2010/main" val="16310105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NTPreCursive" panose="03000400000000000000" pitchFamily="66" charset="0"/>
              </a:rPr>
              <a:t>Monsters inc Maths</a:t>
            </a:r>
            <a:endParaRPr lang="en-GB" dirty="0">
              <a:latin typeface="NTPreCursive" panose="03000400000000000000" pitchFamily="66" charset="0"/>
            </a:endParaRPr>
          </a:p>
        </p:txBody>
      </p:sp>
      <p:sp>
        <p:nvSpPr>
          <p:cNvPr id="3" name="Content Placeholder 2"/>
          <p:cNvSpPr>
            <a:spLocks noGrp="1"/>
          </p:cNvSpPr>
          <p:nvPr>
            <p:ph idx="1"/>
          </p:nvPr>
        </p:nvSpPr>
        <p:spPr/>
        <p:txBody>
          <a:bodyPr>
            <a:normAutofit/>
          </a:bodyPr>
          <a:lstStyle/>
          <a:p>
            <a:r>
              <a:rPr lang="en-GB" dirty="0" smtClean="0">
                <a:latin typeface="NTPreCursive" panose="03000400000000000000" pitchFamily="66" charset="0"/>
              </a:rPr>
              <a:t>In the past, we have focused on one outcome at a time. </a:t>
            </a:r>
          </a:p>
          <a:p>
            <a:r>
              <a:rPr lang="en-GB" dirty="0" smtClean="0">
                <a:latin typeface="NTPreCursive" panose="03000400000000000000" pitchFamily="66" charset="0"/>
              </a:rPr>
              <a:t>We usually teach number and shape, space and measure separately. </a:t>
            </a:r>
          </a:p>
          <a:p>
            <a:r>
              <a:rPr lang="en-GB" dirty="0" smtClean="0">
                <a:latin typeface="NTPreCursive" panose="03000400000000000000" pitchFamily="66" charset="0"/>
              </a:rPr>
              <a:t>However, the Singapore Maths approach to teaching allows us to cover lots of different outcomes by focusing on one number at a time. </a:t>
            </a:r>
          </a:p>
          <a:p>
            <a:r>
              <a:rPr lang="en-GB" dirty="0" smtClean="0">
                <a:latin typeface="NTPreCursive" panose="03000400000000000000" pitchFamily="66" charset="0"/>
              </a:rPr>
              <a:t>We have incorporated ‘Monsters Inc’ into our Maths lessons and each monster is associated with a number. </a:t>
            </a:r>
            <a:endParaRPr lang="en-GB" dirty="0">
              <a:latin typeface="NTPreCursive" panose="03000400000000000000" pitchFamily="66" charset="0"/>
            </a:endParaRPr>
          </a:p>
          <a:p>
            <a:endParaRPr lang="en-GB" dirty="0" smtClean="0"/>
          </a:p>
          <a:p>
            <a:endParaRPr lang="en-GB" dirty="0" smtClean="0"/>
          </a:p>
        </p:txBody>
      </p:sp>
    </p:spTree>
    <p:extLst>
      <p:ext uri="{BB962C8B-B14F-4D97-AF65-F5344CB8AC3E}">
        <p14:creationId xmlns:p14="http://schemas.microsoft.com/office/powerpoint/2010/main" val="34402436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NTPreCursive" panose="03000400000000000000" pitchFamily="66" charset="0"/>
              </a:rPr>
              <a:t>Threeness of thee</a:t>
            </a:r>
            <a:endParaRPr lang="en-GB" dirty="0">
              <a:latin typeface="NTPreCursive" panose="03000400000000000000" pitchFamily="66" charset="0"/>
            </a:endParaRPr>
          </a:p>
        </p:txBody>
      </p:sp>
      <p:sp>
        <p:nvSpPr>
          <p:cNvPr id="3" name="Content Placeholder 2"/>
          <p:cNvSpPr>
            <a:spLocks noGrp="1"/>
          </p:cNvSpPr>
          <p:nvPr>
            <p:ph idx="1"/>
          </p:nvPr>
        </p:nvSpPr>
        <p:spPr/>
        <p:txBody>
          <a:bodyPr/>
          <a:lstStyle/>
          <a:p>
            <a:r>
              <a:rPr lang="en-GB" dirty="0" smtClean="0">
                <a:latin typeface="NTPreCursive" panose="03000400000000000000" pitchFamily="66" charset="0"/>
              </a:rPr>
              <a:t>Focus and explore everything about the number 3</a:t>
            </a:r>
          </a:p>
          <a:p>
            <a:r>
              <a:rPr lang="en-GB" dirty="0" smtClean="0">
                <a:latin typeface="NTPreCursive" panose="03000400000000000000" pitchFamily="66" charset="0"/>
              </a:rPr>
              <a:t>Deeper understanding of the number</a:t>
            </a:r>
          </a:p>
          <a:p>
            <a:r>
              <a:rPr lang="en-GB" dirty="0" smtClean="0">
                <a:latin typeface="NTPreCursive" panose="03000400000000000000" pitchFamily="66" charset="0"/>
              </a:rPr>
              <a:t>Taking children’s learning outwards rather than upwards</a:t>
            </a:r>
            <a:endParaRPr lang="en-GB" dirty="0">
              <a:latin typeface="NTPreCursive" panose="03000400000000000000" pitchFamily="66" charset="0"/>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3733" t="21721" r="9100" b="12705"/>
          <a:stretch/>
        </p:blipFill>
        <p:spPr bwMode="auto">
          <a:xfrm>
            <a:off x="1619672" y="3182742"/>
            <a:ext cx="5780507" cy="31728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711771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NTPreCursive" panose="03000400000000000000" pitchFamily="66" charset="0"/>
              </a:rPr>
              <a:t>Introducing number 8</a:t>
            </a:r>
            <a:endParaRPr lang="en-GB" dirty="0">
              <a:latin typeface="NTPreCursive" panose="03000400000000000000" pitchFamily="66" charset="0"/>
            </a:endParaRPr>
          </a:p>
        </p:txBody>
      </p:sp>
      <p:sp>
        <p:nvSpPr>
          <p:cNvPr id="3" name="Content Placeholder 2"/>
          <p:cNvSpPr>
            <a:spLocks noGrp="1"/>
          </p:cNvSpPr>
          <p:nvPr>
            <p:ph idx="1"/>
          </p:nvPr>
        </p:nvSpPr>
        <p:spPr>
          <a:xfrm>
            <a:off x="457200" y="1609416"/>
            <a:ext cx="7643192" cy="4846320"/>
          </a:xfrm>
        </p:spPr>
        <p:txBody>
          <a:bodyPr/>
          <a:lstStyle/>
          <a:p>
            <a:r>
              <a:rPr lang="en-GB" dirty="0" smtClean="0">
                <a:latin typeface="NTPreCursive" panose="03000400000000000000" pitchFamily="66" charset="0"/>
              </a:rPr>
              <a:t>Children are introduced to a monster</a:t>
            </a:r>
          </a:p>
          <a:p>
            <a:r>
              <a:rPr lang="en-GB" dirty="0" smtClean="0">
                <a:latin typeface="NTPreCursive" panose="03000400000000000000" pitchFamily="66" charset="0"/>
              </a:rPr>
              <a:t>Questions are asked</a:t>
            </a:r>
          </a:p>
          <a:p>
            <a:r>
              <a:rPr lang="en-GB" dirty="0" smtClean="0">
                <a:latin typeface="NTPreCursive" panose="03000400000000000000" pitchFamily="66" charset="0"/>
              </a:rPr>
              <a:t>Monsters are used in number stories and problems</a:t>
            </a:r>
          </a:p>
          <a:p>
            <a:r>
              <a:rPr lang="en-GB" dirty="0" smtClean="0">
                <a:latin typeface="NTPreCursive" panose="03000400000000000000" pitchFamily="66" charset="0"/>
              </a:rPr>
              <a:t>This is repeated for each number</a:t>
            </a:r>
          </a:p>
          <a:p>
            <a:r>
              <a:rPr lang="en-GB" dirty="0" smtClean="0">
                <a:latin typeface="NTPreCursive" panose="03000400000000000000" pitchFamily="66" charset="0"/>
              </a:rPr>
              <a:t>It is a systematic approach </a:t>
            </a:r>
          </a:p>
          <a:p>
            <a:r>
              <a:rPr lang="en-GB" dirty="0" smtClean="0">
                <a:latin typeface="NTPreCursive" panose="03000400000000000000" pitchFamily="66" charset="0"/>
              </a:rPr>
              <a:t>We are constantly reinforcing learning and building on prior knowledge  </a:t>
            </a:r>
            <a:endParaRPr lang="en-GB" dirty="0">
              <a:latin typeface="NTPreCursive" panose="03000400000000000000" pitchFamily="66" charset="0"/>
            </a:endParaRPr>
          </a:p>
        </p:txBody>
      </p:sp>
    </p:spTree>
    <p:extLst>
      <p:ext uri="{BB962C8B-B14F-4D97-AF65-F5344CB8AC3E}">
        <p14:creationId xmlns:p14="http://schemas.microsoft.com/office/powerpoint/2010/main" val="32555100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6248"/>
            <a:ext cx="7239000" cy="1143000"/>
          </a:xfrm>
        </p:spPr>
        <p:txBody>
          <a:bodyPr/>
          <a:lstStyle/>
          <a:p>
            <a:r>
              <a:rPr lang="en-GB" dirty="0" smtClean="0">
                <a:latin typeface="NTPreCursive" panose="03000400000000000000" pitchFamily="66" charset="0"/>
              </a:rPr>
              <a:t>How we teach </a:t>
            </a:r>
            <a:endParaRPr lang="en-GB" dirty="0">
              <a:latin typeface="NTPreCursive" panose="03000400000000000000" pitchFamily="66" charset="0"/>
            </a:endParaRPr>
          </a:p>
        </p:txBody>
      </p:sp>
      <p:sp>
        <p:nvSpPr>
          <p:cNvPr id="3" name="Content Placeholder 2"/>
          <p:cNvSpPr>
            <a:spLocks noGrp="1"/>
          </p:cNvSpPr>
          <p:nvPr>
            <p:ph idx="1"/>
          </p:nvPr>
        </p:nvSpPr>
        <p:spPr>
          <a:xfrm>
            <a:off x="467544" y="1196752"/>
            <a:ext cx="7239000" cy="4846320"/>
          </a:xfrm>
        </p:spPr>
        <p:txBody>
          <a:bodyPr>
            <a:normAutofit fontScale="85000" lnSpcReduction="10000"/>
          </a:bodyPr>
          <a:lstStyle/>
          <a:p>
            <a:r>
              <a:rPr lang="en-GB" dirty="0" smtClean="0">
                <a:latin typeface="NTPreCursive" panose="03000400000000000000" pitchFamily="66" charset="0"/>
              </a:rPr>
              <a:t>Questioning is important</a:t>
            </a:r>
          </a:p>
          <a:p>
            <a:r>
              <a:rPr lang="en-GB" dirty="0" smtClean="0">
                <a:latin typeface="NTPreCursive" panose="03000400000000000000" pitchFamily="66" charset="0"/>
              </a:rPr>
              <a:t>Language – subtract not take away, number equation not sentence </a:t>
            </a:r>
          </a:p>
          <a:p>
            <a:r>
              <a:rPr lang="en-GB" dirty="0" smtClean="0">
                <a:latin typeface="NTPreCursive" panose="03000400000000000000" pitchFamily="66" charset="0"/>
              </a:rPr>
              <a:t>Whole class inputs </a:t>
            </a:r>
          </a:p>
          <a:p>
            <a:r>
              <a:rPr lang="en-GB" dirty="0" smtClean="0">
                <a:latin typeface="NTPreCursive" panose="03000400000000000000" pitchFamily="66" charset="0"/>
              </a:rPr>
              <a:t>Partners</a:t>
            </a:r>
          </a:p>
          <a:p>
            <a:r>
              <a:rPr lang="en-GB" dirty="0">
                <a:latin typeface="NTPreCursive" panose="03000400000000000000" pitchFamily="66" charset="0"/>
              </a:rPr>
              <a:t>Small group work</a:t>
            </a:r>
          </a:p>
          <a:p>
            <a:r>
              <a:rPr lang="en-GB" dirty="0" smtClean="0">
                <a:latin typeface="NTPreCursive" panose="03000400000000000000" pitchFamily="66" charset="0"/>
              </a:rPr>
              <a:t>Low floor, high ceiling tasks</a:t>
            </a:r>
          </a:p>
          <a:p>
            <a:r>
              <a:rPr lang="en-GB" dirty="0" smtClean="0">
                <a:latin typeface="NTPreCursive" panose="03000400000000000000" pitchFamily="66" charset="0"/>
              </a:rPr>
              <a:t>Maths in the continuous provision through play and exploration</a:t>
            </a:r>
          </a:p>
          <a:p>
            <a:endParaRPr lang="en-GB" dirty="0">
              <a:latin typeface="NTPreCursive" panose="03000400000000000000" pitchFamily="66" charset="0"/>
            </a:endParaRPr>
          </a:p>
          <a:p>
            <a:pPr marL="0" indent="0">
              <a:buNone/>
            </a:pPr>
            <a:endParaRPr lang="en-GB" dirty="0" smtClean="0">
              <a:latin typeface="NTPreCursive" panose="03000400000000000000" pitchFamily="66" charset="0"/>
            </a:endParaRPr>
          </a:p>
          <a:p>
            <a:r>
              <a:rPr lang="en-GB" dirty="0" smtClean="0">
                <a:latin typeface="NTPreCursive" panose="03000400000000000000" pitchFamily="66" charset="0"/>
              </a:rPr>
              <a:t>Tens frames</a:t>
            </a:r>
          </a:p>
          <a:p>
            <a:r>
              <a:rPr lang="en-GB" dirty="0" smtClean="0">
                <a:latin typeface="NTPreCursive" panose="03000400000000000000" pitchFamily="66" charset="0"/>
              </a:rPr>
              <a:t>Whole part diagrams</a:t>
            </a:r>
          </a:p>
          <a:p>
            <a:r>
              <a:rPr lang="en-GB" dirty="0" smtClean="0">
                <a:latin typeface="NTPreCursive" panose="03000400000000000000" pitchFamily="66" charset="0"/>
              </a:rPr>
              <a:t>Journals – children are given the opportunity to draw their maths</a:t>
            </a:r>
            <a:endParaRPr lang="en-GB" dirty="0">
              <a:latin typeface="NTPreCursive" panose="03000400000000000000" pitchFamily="66" charset="0"/>
            </a:endParaRPr>
          </a:p>
        </p:txBody>
      </p:sp>
      <p:sp>
        <p:nvSpPr>
          <p:cNvPr id="4" name="Title 1"/>
          <p:cNvSpPr txBox="1">
            <a:spLocks/>
          </p:cNvSpPr>
          <p:nvPr/>
        </p:nvSpPr>
        <p:spPr>
          <a:xfrm>
            <a:off x="510456" y="3580742"/>
            <a:ext cx="7239000" cy="1143000"/>
          </a:xfrm>
          <a:prstGeom prst="rect">
            <a:avLst/>
          </a:prstGeom>
        </p:spPr>
        <p:txBody>
          <a:bodyPr vert="horz" lIns="45720" tIns="0" rIns="45720" bIns="0" anchor="b" anchorCtr="0">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r>
              <a:rPr lang="en-GB" dirty="0" smtClean="0">
                <a:latin typeface="NTPreCursive" panose="03000400000000000000" pitchFamily="66" charset="0"/>
              </a:rPr>
              <a:t>resources</a:t>
            </a:r>
            <a:endParaRPr lang="en-GB" dirty="0">
              <a:latin typeface="NTPreCursive" panose="03000400000000000000" pitchFamily="66" charset="0"/>
            </a:endParaRPr>
          </a:p>
        </p:txBody>
      </p:sp>
    </p:spTree>
    <p:extLst>
      <p:ext uri="{BB962C8B-B14F-4D97-AF65-F5344CB8AC3E}">
        <p14:creationId xmlns:p14="http://schemas.microsoft.com/office/powerpoint/2010/main" val="31505015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0"/>
            <a:ext cx="8208912" cy="1143000"/>
          </a:xfrm>
        </p:spPr>
        <p:txBody>
          <a:bodyPr>
            <a:normAutofit fontScale="90000"/>
          </a:bodyPr>
          <a:lstStyle/>
          <a:p>
            <a:r>
              <a:rPr lang="en-GB" dirty="0" smtClean="0">
                <a:latin typeface="NTPreCursive" panose="03000400000000000000" pitchFamily="66" charset="0"/>
              </a:rPr>
              <a:t>Concrete, Pictorial, abstract Approach</a:t>
            </a:r>
            <a:endParaRPr lang="en-GB" dirty="0">
              <a:latin typeface="NTPreCursive" panose="03000400000000000000" pitchFamily="66" charset="0"/>
            </a:endParaRPr>
          </a:p>
        </p:txBody>
      </p:sp>
      <p:sp>
        <p:nvSpPr>
          <p:cNvPr id="3" name="Content Placeholder 2"/>
          <p:cNvSpPr>
            <a:spLocks noGrp="1"/>
          </p:cNvSpPr>
          <p:nvPr>
            <p:ph idx="1"/>
          </p:nvPr>
        </p:nvSpPr>
        <p:spPr>
          <a:xfrm>
            <a:off x="107504" y="1340768"/>
            <a:ext cx="8064896" cy="5733256"/>
          </a:xfrm>
        </p:spPr>
        <p:txBody>
          <a:bodyPr/>
          <a:lstStyle/>
          <a:p>
            <a:pPr marL="0" indent="0">
              <a:buNone/>
            </a:pPr>
            <a:r>
              <a:rPr lang="en-GB" dirty="0" smtClean="0">
                <a:latin typeface="NTPreCursive" panose="03000400000000000000" pitchFamily="66" charset="0"/>
              </a:rPr>
              <a:t>CPA is a highly effective approach to teaching that develops a deep and sustainable understanding of maths. </a:t>
            </a:r>
          </a:p>
          <a:p>
            <a:endParaRPr lang="en-GB" sz="1100" dirty="0">
              <a:latin typeface="NTPreCursive" panose="03000400000000000000" pitchFamily="66" charset="0"/>
            </a:endParaRPr>
          </a:p>
          <a:p>
            <a:r>
              <a:rPr lang="en-GB" dirty="0" smtClean="0">
                <a:latin typeface="NTPreCursive" panose="03000400000000000000" pitchFamily="66" charset="0"/>
              </a:rPr>
              <a:t>Concrete – the ‘doing’ stage, problems are brought to life by allowing children to experience and handle physical (concrete) objects. </a:t>
            </a:r>
          </a:p>
          <a:p>
            <a:r>
              <a:rPr lang="en-GB" dirty="0" smtClean="0">
                <a:latin typeface="NTPreCursive" panose="03000400000000000000" pitchFamily="66" charset="0"/>
              </a:rPr>
              <a:t>Pictorial – the ‘seeing’ stage, visual representations of concrete models are used to model problems. This encourages children to make a mental connection between the concrete object and the pictorial representations. </a:t>
            </a:r>
          </a:p>
          <a:p>
            <a:r>
              <a:rPr lang="en-GB" dirty="0" smtClean="0">
                <a:latin typeface="NTPreCursive" panose="03000400000000000000" pitchFamily="66" charset="0"/>
              </a:rPr>
              <a:t>Abstract – the ‘symbolic’ stage, children use abstract symbols to model problems. </a:t>
            </a:r>
            <a:endParaRPr lang="en-GB" dirty="0">
              <a:latin typeface="NTPreCursive" panose="03000400000000000000" pitchFamily="66" charset="0"/>
            </a:endParaRPr>
          </a:p>
        </p:txBody>
      </p:sp>
    </p:spTree>
    <p:extLst>
      <p:ext uri="{BB962C8B-B14F-4D97-AF65-F5344CB8AC3E}">
        <p14:creationId xmlns:p14="http://schemas.microsoft.com/office/powerpoint/2010/main" val="4061066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NTPreCursive" panose="03000400000000000000" pitchFamily="66" charset="0"/>
              </a:rPr>
              <a:t>CPA in the classroom</a:t>
            </a:r>
            <a:endParaRPr lang="en-GB" dirty="0">
              <a:latin typeface="NTPreCursive" panose="03000400000000000000" pitchFamily="66" charset="0"/>
            </a:endParaRPr>
          </a:p>
        </p:txBody>
      </p:sp>
      <p:pic>
        <p:nvPicPr>
          <p:cNvPr id="2050" name="Picture 2" descr="E:\DCIM\101MSDCF\DSC0402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41775" y="1700808"/>
            <a:ext cx="6066529" cy="4549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20975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3714"/>
            <a:ext cx="7239000" cy="1143000"/>
          </a:xfrm>
        </p:spPr>
        <p:txBody>
          <a:bodyPr/>
          <a:lstStyle/>
          <a:p>
            <a:r>
              <a:rPr lang="en-GB" dirty="0" smtClean="0">
                <a:latin typeface="NTPreCursive" panose="03000400000000000000" pitchFamily="66" charset="0"/>
              </a:rPr>
              <a:t>Supporting at home </a:t>
            </a:r>
            <a:endParaRPr lang="en-GB" dirty="0">
              <a:latin typeface="NTPreCursive" panose="03000400000000000000" pitchFamily="66" charset="0"/>
            </a:endParaRPr>
          </a:p>
        </p:txBody>
      </p:sp>
      <p:sp>
        <p:nvSpPr>
          <p:cNvPr id="3" name="Content Placeholder 2"/>
          <p:cNvSpPr>
            <a:spLocks noGrp="1"/>
          </p:cNvSpPr>
          <p:nvPr>
            <p:ph idx="1"/>
          </p:nvPr>
        </p:nvSpPr>
        <p:spPr>
          <a:xfrm>
            <a:off x="431443" y="1132898"/>
            <a:ext cx="7239000" cy="4846320"/>
          </a:xfrm>
          <a:ln>
            <a:noFill/>
          </a:ln>
        </p:spPr>
        <p:txBody>
          <a:bodyPr>
            <a:normAutofit fontScale="92500" lnSpcReduction="10000"/>
          </a:bodyPr>
          <a:lstStyle/>
          <a:p>
            <a:r>
              <a:rPr lang="en-GB" dirty="0" smtClean="0">
                <a:latin typeface="NTPreCursive" panose="03000400000000000000" pitchFamily="66" charset="0"/>
              </a:rPr>
              <a:t>Recognising numbers and shapes in the environment </a:t>
            </a:r>
          </a:p>
          <a:p>
            <a:r>
              <a:rPr lang="en-GB" dirty="0" smtClean="0">
                <a:latin typeface="NTPreCursive" panose="03000400000000000000" pitchFamily="66" charset="0"/>
              </a:rPr>
              <a:t>Exploring coins</a:t>
            </a:r>
          </a:p>
          <a:p>
            <a:r>
              <a:rPr lang="en-GB" dirty="0" smtClean="0">
                <a:latin typeface="NTPreCursive" panose="03000400000000000000" pitchFamily="66" charset="0"/>
              </a:rPr>
              <a:t>Setting the table</a:t>
            </a:r>
          </a:p>
          <a:p>
            <a:r>
              <a:rPr lang="en-GB" dirty="0" smtClean="0">
                <a:latin typeface="NTPreCursive" panose="03000400000000000000" pitchFamily="66" charset="0"/>
              </a:rPr>
              <a:t>Time to the hour</a:t>
            </a:r>
          </a:p>
          <a:p>
            <a:r>
              <a:rPr lang="en-GB" dirty="0" smtClean="0">
                <a:latin typeface="NTPreCursive" panose="03000400000000000000" pitchFamily="66" charset="0"/>
              </a:rPr>
              <a:t>Problems </a:t>
            </a:r>
          </a:p>
          <a:p>
            <a:r>
              <a:rPr lang="en-GB" dirty="0" smtClean="0">
                <a:latin typeface="NTPreCursive" panose="03000400000000000000" pitchFamily="66" charset="0"/>
              </a:rPr>
              <a:t>Asking children to reason and to draw their maths</a:t>
            </a:r>
          </a:p>
          <a:p>
            <a:r>
              <a:rPr lang="en-GB" dirty="0" smtClean="0">
                <a:latin typeface="NTPreCursive" panose="03000400000000000000" pitchFamily="66" charset="0"/>
              </a:rPr>
              <a:t>Websites – topmarks.co.uk, crickweb.co.uk, ictgames.co.uk </a:t>
            </a:r>
          </a:p>
          <a:p>
            <a:endParaRPr lang="en-GB" dirty="0">
              <a:latin typeface="NTPreCursive" panose="03000400000000000000" pitchFamily="66" charset="0"/>
            </a:endParaRPr>
          </a:p>
          <a:p>
            <a:endParaRPr lang="en-GB" dirty="0" smtClean="0"/>
          </a:p>
          <a:p>
            <a:r>
              <a:rPr lang="en-GB" dirty="0" smtClean="0">
                <a:latin typeface="NTPreCursive" panose="03000400000000000000" pitchFamily="66" charset="0"/>
              </a:rPr>
              <a:t>The focus of this half term’s Stay and Play is maths </a:t>
            </a:r>
          </a:p>
          <a:p>
            <a:r>
              <a:rPr lang="en-GB" dirty="0" smtClean="0">
                <a:latin typeface="NTPreCursive" panose="03000400000000000000" pitchFamily="66" charset="0"/>
              </a:rPr>
              <a:t>Opportunity to explore the resources and complete maths activities with your child </a:t>
            </a:r>
          </a:p>
          <a:p>
            <a:pPr marL="0" indent="0">
              <a:buNone/>
            </a:pPr>
            <a:endParaRPr lang="en-GB" dirty="0"/>
          </a:p>
        </p:txBody>
      </p:sp>
      <p:sp>
        <p:nvSpPr>
          <p:cNvPr id="5" name="Title 1"/>
          <p:cNvSpPr txBox="1">
            <a:spLocks/>
          </p:cNvSpPr>
          <p:nvPr/>
        </p:nvSpPr>
        <p:spPr>
          <a:xfrm>
            <a:off x="467544" y="3501008"/>
            <a:ext cx="7239000" cy="1143000"/>
          </a:xfrm>
          <a:prstGeom prst="rect">
            <a:avLst/>
          </a:prstGeom>
        </p:spPr>
        <p:txBody>
          <a:bodyPr vert="horz" lIns="45720" tIns="0" rIns="45720" bIns="0" anchor="b" anchorCtr="0">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r>
              <a:rPr lang="en-GB" dirty="0" smtClean="0">
                <a:latin typeface="NTPreCursive" panose="03000400000000000000" pitchFamily="66" charset="0"/>
              </a:rPr>
              <a:t>Stay and play</a:t>
            </a:r>
            <a:endParaRPr lang="en-GB" dirty="0">
              <a:latin typeface="NTPreCursive" panose="03000400000000000000" pitchFamily="66" charset="0"/>
            </a:endParaRPr>
          </a:p>
        </p:txBody>
      </p:sp>
    </p:spTree>
    <p:extLst>
      <p:ext uri="{BB962C8B-B14F-4D97-AF65-F5344CB8AC3E}">
        <p14:creationId xmlns:p14="http://schemas.microsoft.com/office/powerpoint/2010/main" val="34998929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1846" y="313738"/>
            <a:ext cx="7608293" cy="5038134"/>
          </a:xfrm>
        </p:spPr>
        <p:txBody>
          <a:bodyPr/>
          <a:lstStyle/>
          <a:p>
            <a:pPr marL="0" indent="0" algn="ctr">
              <a:buNone/>
            </a:pPr>
            <a:r>
              <a:rPr lang="en-GB" sz="3200" dirty="0" smtClean="0">
                <a:latin typeface="NTPreCursive" panose="03000400000000000000" pitchFamily="66" charset="0"/>
              </a:rPr>
              <a:t>Thank you for coming</a:t>
            </a:r>
          </a:p>
          <a:p>
            <a:pPr marL="0" indent="0" algn="ctr">
              <a:buNone/>
            </a:pPr>
            <a:r>
              <a:rPr lang="en-GB" sz="3200" dirty="0" smtClean="0">
                <a:latin typeface="NTPreCursive" panose="03000400000000000000" pitchFamily="66" charset="0"/>
              </a:rPr>
              <a:t>Any questions? </a:t>
            </a:r>
          </a:p>
          <a:p>
            <a:pPr marL="0" indent="0">
              <a:buNone/>
            </a:pPr>
            <a:endParaRPr lang="en-GB" dirty="0"/>
          </a:p>
        </p:txBody>
      </p:sp>
      <p:sp>
        <p:nvSpPr>
          <p:cNvPr id="4" name="Oval Callout 3"/>
          <p:cNvSpPr/>
          <p:nvPr/>
        </p:nvSpPr>
        <p:spPr>
          <a:xfrm>
            <a:off x="609098" y="2038421"/>
            <a:ext cx="2808312" cy="1800200"/>
          </a:xfrm>
          <a:prstGeom prst="wedgeEllipseCallout">
            <a:avLst>
              <a:gd name="adj1" fmla="val 60052"/>
              <a:gd name="adj2" fmla="val 57184"/>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GB"/>
          </a:p>
        </p:txBody>
      </p:sp>
      <p:sp>
        <p:nvSpPr>
          <p:cNvPr id="5" name="TextBox 4"/>
          <p:cNvSpPr txBox="1"/>
          <p:nvPr/>
        </p:nvSpPr>
        <p:spPr>
          <a:xfrm>
            <a:off x="797045" y="2338357"/>
            <a:ext cx="2402814" cy="1200329"/>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sz="2400" dirty="0" smtClean="0">
                <a:solidFill>
                  <a:schemeClr val="tx2"/>
                </a:solidFill>
                <a:latin typeface="NTPreCursive" panose="03000400000000000000" pitchFamily="66" charset="0"/>
              </a:rPr>
              <a:t>“The only way to </a:t>
            </a:r>
            <a:r>
              <a:rPr lang="en-GB" sz="2400" b="1" u="sng" dirty="0" smtClean="0">
                <a:solidFill>
                  <a:schemeClr val="tx2"/>
                </a:solidFill>
                <a:latin typeface="NTPreCursive" panose="03000400000000000000" pitchFamily="66" charset="0"/>
              </a:rPr>
              <a:t>learn</a:t>
            </a:r>
            <a:r>
              <a:rPr lang="en-GB" sz="2400" dirty="0" smtClean="0">
                <a:solidFill>
                  <a:schemeClr val="tx2"/>
                </a:solidFill>
                <a:latin typeface="NTPreCursive" panose="03000400000000000000" pitchFamily="66" charset="0"/>
              </a:rPr>
              <a:t> maths is to </a:t>
            </a:r>
            <a:r>
              <a:rPr lang="en-GB" sz="2400" b="1" u="sng" dirty="0" smtClean="0">
                <a:solidFill>
                  <a:schemeClr val="tx2"/>
                </a:solidFill>
                <a:latin typeface="NTPreCursive" panose="03000400000000000000" pitchFamily="66" charset="0"/>
              </a:rPr>
              <a:t>do </a:t>
            </a:r>
            <a:r>
              <a:rPr lang="en-GB" sz="2400" dirty="0" smtClean="0">
                <a:solidFill>
                  <a:schemeClr val="tx2"/>
                </a:solidFill>
                <a:latin typeface="NTPreCursive" panose="03000400000000000000" pitchFamily="66" charset="0"/>
              </a:rPr>
              <a:t>maths.” </a:t>
            </a:r>
            <a:r>
              <a:rPr lang="en-GB" sz="2400" dirty="0" smtClean="0">
                <a:solidFill>
                  <a:schemeClr val="bg1"/>
                </a:solidFill>
                <a:latin typeface="NTPreCursive" panose="03000400000000000000" pitchFamily="66" charset="0"/>
              </a:rPr>
              <a:t>his </a:t>
            </a:r>
            <a:endParaRPr lang="en-GB" sz="2400" dirty="0">
              <a:solidFill>
                <a:schemeClr val="bg1"/>
              </a:solidFill>
              <a:latin typeface="NTPreCursive" panose="03000400000000000000" pitchFamily="66" charset="0"/>
            </a:endParaRPr>
          </a:p>
        </p:txBody>
      </p:sp>
      <p:sp>
        <p:nvSpPr>
          <p:cNvPr id="9" name="Oval Callout 8"/>
          <p:cNvSpPr/>
          <p:nvPr/>
        </p:nvSpPr>
        <p:spPr>
          <a:xfrm>
            <a:off x="856378" y="4362692"/>
            <a:ext cx="2808312" cy="1512168"/>
          </a:xfrm>
          <a:prstGeom prst="wedgeEllipseCallout">
            <a:avLst>
              <a:gd name="adj1" fmla="val -57121"/>
              <a:gd name="adj2" fmla="val 87362"/>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GB"/>
          </a:p>
        </p:txBody>
      </p:sp>
      <p:sp>
        <p:nvSpPr>
          <p:cNvPr id="8" name="TextBox 7"/>
          <p:cNvSpPr txBox="1"/>
          <p:nvPr/>
        </p:nvSpPr>
        <p:spPr>
          <a:xfrm>
            <a:off x="1067890" y="4650960"/>
            <a:ext cx="2385288" cy="1200329"/>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sz="2400" dirty="0" smtClean="0">
                <a:solidFill>
                  <a:schemeClr val="tx2"/>
                </a:solidFill>
                <a:latin typeface="NTPreCursive" panose="03000400000000000000" pitchFamily="66" charset="0"/>
              </a:rPr>
              <a:t>“Mistakes are proof </a:t>
            </a:r>
            <a:r>
              <a:rPr lang="en-GB" sz="2400" dirty="0">
                <a:solidFill>
                  <a:schemeClr val="tx2"/>
                </a:solidFill>
                <a:latin typeface="NTPreCursive" panose="03000400000000000000" pitchFamily="66" charset="0"/>
              </a:rPr>
              <a:t>that</a:t>
            </a:r>
            <a:r>
              <a:rPr lang="en-GB" sz="2400" dirty="0" smtClean="0">
                <a:solidFill>
                  <a:schemeClr val="tx2"/>
                </a:solidFill>
                <a:latin typeface="NTPreCursive" panose="03000400000000000000" pitchFamily="66" charset="0"/>
              </a:rPr>
              <a:t> you are trying.” </a:t>
            </a:r>
            <a:r>
              <a:rPr lang="en-GB" sz="2400" dirty="0" smtClean="0">
                <a:solidFill>
                  <a:schemeClr val="bg1"/>
                </a:solidFill>
                <a:latin typeface="NTPreCursive" panose="03000400000000000000" pitchFamily="66" charset="0"/>
              </a:rPr>
              <a:t>this Maths?</a:t>
            </a:r>
            <a:endParaRPr lang="en-GB" sz="2400" dirty="0">
              <a:solidFill>
                <a:schemeClr val="bg1"/>
              </a:solidFill>
              <a:latin typeface="NTPreCursive" panose="03000400000000000000" pitchFamily="66" charset="0"/>
            </a:endParaRPr>
          </a:p>
        </p:txBody>
      </p:sp>
      <p:sp>
        <p:nvSpPr>
          <p:cNvPr id="10" name="Oval Callout 9"/>
          <p:cNvSpPr/>
          <p:nvPr/>
        </p:nvSpPr>
        <p:spPr>
          <a:xfrm>
            <a:off x="4393224" y="1471579"/>
            <a:ext cx="3586934" cy="2367042"/>
          </a:xfrm>
          <a:prstGeom prst="wedgeEllipseCallout">
            <a:avLst>
              <a:gd name="adj1" fmla="val -56629"/>
              <a:gd name="adj2" fmla="val 76209"/>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GB"/>
          </a:p>
        </p:txBody>
      </p:sp>
      <p:sp>
        <p:nvSpPr>
          <p:cNvPr id="11" name="Oval Callout 10"/>
          <p:cNvSpPr/>
          <p:nvPr/>
        </p:nvSpPr>
        <p:spPr>
          <a:xfrm>
            <a:off x="4782535" y="4362692"/>
            <a:ext cx="2808312" cy="1800200"/>
          </a:xfrm>
          <a:prstGeom prst="wedgeEllipseCallout">
            <a:avLst>
              <a:gd name="adj1" fmla="val 53753"/>
              <a:gd name="adj2" fmla="val 58525"/>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GB"/>
          </a:p>
        </p:txBody>
      </p:sp>
      <p:sp>
        <p:nvSpPr>
          <p:cNvPr id="6" name="TextBox 5"/>
          <p:cNvSpPr txBox="1"/>
          <p:nvPr/>
        </p:nvSpPr>
        <p:spPr>
          <a:xfrm>
            <a:off x="4683677" y="1930509"/>
            <a:ext cx="3276463" cy="1569660"/>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sz="2400" dirty="0" smtClean="0">
                <a:solidFill>
                  <a:schemeClr val="tx2"/>
                </a:solidFill>
                <a:latin typeface="NTPreCursive" panose="03000400000000000000" pitchFamily="66" charset="0"/>
              </a:rPr>
              <a:t>“Just because something is difficult doesn’t mean you shouldn’t try, it just means you should try harder.”</a:t>
            </a:r>
            <a:endParaRPr lang="en-GB" sz="2400" dirty="0">
              <a:solidFill>
                <a:schemeClr val="bg1"/>
              </a:solidFill>
              <a:latin typeface="NTPreCursive" panose="03000400000000000000" pitchFamily="66" charset="0"/>
            </a:endParaRPr>
          </a:p>
        </p:txBody>
      </p:sp>
      <p:sp>
        <p:nvSpPr>
          <p:cNvPr id="7" name="TextBox 6"/>
          <p:cNvSpPr txBox="1"/>
          <p:nvPr/>
        </p:nvSpPr>
        <p:spPr>
          <a:xfrm>
            <a:off x="4903221" y="4936374"/>
            <a:ext cx="2566939" cy="830997"/>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sz="2400" dirty="0" smtClean="0">
                <a:solidFill>
                  <a:schemeClr val="tx2"/>
                </a:solidFill>
                <a:latin typeface="NTPreCursive" panose="03000400000000000000" pitchFamily="66" charset="0"/>
              </a:rPr>
              <a:t>“Even the hardest puzzle has a solution.”</a:t>
            </a:r>
            <a:endParaRPr lang="en-GB" sz="2400" dirty="0">
              <a:solidFill>
                <a:schemeClr val="bg1"/>
              </a:solidFill>
              <a:latin typeface="NTPreCursive" panose="03000400000000000000" pitchFamily="66" charset="0"/>
            </a:endParaRPr>
          </a:p>
        </p:txBody>
      </p:sp>
    </p:spTree>
    <p:extLst>
      <p:ext uri="{BB962C8B-B14F-4D97-AF65-F5344CB8AC3E}">
        <p14:creationId xmlns:p14="http://schemas.microsoft.com/office/powerpoint/2010/main" val="38817498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7239000" cy="1143000"/>
          </a:xfrm>
        </p:spPr>
        <p:txBody>
          <a:bodyPr/>
          <a:lstStyle/>
          <a:p>
            <a:r>
              <a:rPr lang="en-GB" dirty="0" smtClean="0">
                <a:latin typeface="NTPreCursive" panose="03000400000000000000" pitchFamily="66" charset="0"/>
              </a:rPr>
              <a:t>Agenda</a:t>
            </a:r>
            <a:endParaRPr lang="en-GB" dirty="0">
              <a:latin typeface="NTPreCursive" panose="03000400000000000000" pitchFamily="66" charset="0"/>
            </a:endParaRPr>
          </a:p>
        </p:txBody>
      </p:sp>
      <p:sp>
        <p:nvSpPr>
          <p:cNvPr id="3" name="Content Placeholder 2"/>
          <p:cNvSpPr>
            <a:spLocks noGrp="1"/>
          </p:cNvSpPr>
          <p:nvPr>
            <p:ph idx="1"/>
          </p:nvPr>
        </p:nvSpPr>
        <p:spPr/>
        <p:txBody>
          <a:bodyPr>
            <a:normAutofit/>
          </a:bodyPr>
          <a:lstStyle/>
          <a:p>
            <a:r>
              <a:rPr lang="en-GB" sz="3200" dirty="0" smtClean="0">
                <a:latin typeface="NTPreCursive" panose="03000400000000000000" pitchFamily="66" charset="0"/>
              </a:rPr>
              <a:t>Attitudes towards Maths </a:t>
            </a:r>
          </a:p>
          <a:p>
            <a:r>
              <a:rPr lang="en-GB" sz="3200" dirty="0" smtClean="0">
                <a:latin typeface="NTPreCursive" panose="03000400000000000000" pitchFamily="66" charset="0"/>
              </a:rPr>
              <a:t>What is Singapore Maths?</a:t>
            </a:r>
          </a:p>
          <a:p>
            <a:r>
              <a:rPr lang="en-GB" sz="3200" dirty="0" smtClean="0">
                <a:latin typeface="NTPreCursive" panose="03000400000000000000" pitchFamily="66" charset="0"/>
              </a:rPr>
              <a:t>Maths in Early Years</a:t>
            </a:r>
          </a:p>
          <a:p>
            <a:r>
              <a:rPr lang="en-GB" sz="3200" dirty="0" smtClean="0">
                <a:latin typeface="NTPreCursive" panose="03000400000000000000" pitchFamily="66" charset="0"/>
              </a:rPr>
              <a:t>Suggestions to support learning at home</a:t>
            </a:r>
          </a:p>
          <a:p>
            <a:r>
              <a:rPr lang="en-GB" sz="3200" dirty="0" smtClean="0">
                <a:latin typeface="NTPreCursive" panose="03000400000000000000" pitchFamily="66" charset="0"/>
              </a:rPr>
              <a:t>Questions </a:t>
            </a:r>
            <a:endParaRPr lang="en-GB" sz="3200" dirty="0">
              <a:latin typeface="NTPreCursive" panose="03000400000000000000" pitchFamily="66" charset="0"/>
            </a:endParaRPr>
          </a:p>
        </p:txBody>
      </p:sp>
    </p:spTree>
    <p:extLst>
      <p:ext uri="{BB962C8B-B14F-4D97-AF65-F5344CB8AC3E}">
        <p14:creationId xmlns:p14="http://schemas.microsoft.com/office/powerpoint/2010/main" val="11951193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10486" t="31547" r="44757" b="18056"/>
          <a:stretch/>
        </p:blipFill>
        <p:spPr bwMode="auto">
          <a:xfrm>
            <a:off x="965060" y="1556792"/>
            <a:ext cx="6517228" cy="41258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Oval Callout 5"/>
          <p:cNvSpPr/>
          <p:nvPr/>
        </p:nvSpPr>
        <p:spPr>
          <a:xfrm>
            <a:off x="251268" y="260648"/>
            <a:ext cx="2592540" cy="1512168"/>
          </a:xfrm>
          <a:prstGeom prst="wedgeEllipseCallout">
            <a:avLst>
              <a:gd name="adj1" fmla="val 45957"/>
              <a:gd name="adj2" fmla="val 90719"/>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5" name="TextBox 4"/>
          <p:cNvSpPr txBox="1"/>
          <p:nvPr/>
        </p:nvSpPr>
        <p:spPr>
          <a:xfrm>
            <a:off x="593000" y="433037"/>
            <a:ext cx="1909076" cy="1200329"/>
          </a:xfrm>
          <a:prstGeom prst="rect">
            <a:avLst/>
          </a:prstGeom>
          <a:noFill/>
        </p:spPr>
        <p:txBody>
          <a:bodyPr wrap="square" rtlCol="0">
            <a:spAutoFit/>
          </a:bodyPr>
          <a:lstStyle/>
          <a:p>
            <a:pPr algn="ctr"/>
            <a:r>
              <a:rPr lang="en-GB" sz="3600" dirty="0" smtClean="0">
                <a:solidFill>
                  <a:schemeClr val="bg1"/>
                </a:solidFill>
                <a:latin typeface="NTPreCursive" panose="03000400000000000000" pitchFamily="66" charset="0"/>
              </a:rPr>
              <a:t>Is this Maths?</a:t>
            </a:r>
            <a:endParaRPr lang="en-GB" sz="3600" dirty="0">
              <a:solidFill>
                <a:schemeClr val="bg1"/>
              </a:solidFill>
              <a:latin typeface="NTPreCursive" panose="03000400000000000000" pitchFamily="66" charset="0"/>
            </a:endParaRPr>
          </a:p>
        </p:txBody>
      </p:sp>
    </p:spTree>
    <p:extLst>
      <p:ext uri="{BB962C8B-B14F-4D97-AF65-F5344CB8AC3E}">
        <p14:creationId xmlns:p14="http://schemas.microsoft.com/office/powerpoint/2010/main" val="7051494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NTPreCursive" panose="03000400000000000000" pitchFamily="66" charset="0"/>
              </a:rPr>
              <a:t>Our attitudes </a:t>
            </a:r>
            <a:endParaRPr lang="en-GB" dirty="0">
              <a:latin typeface="NTPreCursive" panose="03000400000000000000" pitchFamily="66" charset="0"/>
            </a:endParaRPr>
          </a:p>
        </p:txBody>
      </p:sp>
      <p:sp>
        <p:nvSpPr>
          <p:cNvPr id="3" name="Content Placeholder 2"/>
          <p:cNvSpPr>
            <a:spLocks noGrp="1"/>
          </p:cNvSpPr>
          <p:nvPr>
            <p:ph idx="1"/>
          </p:nvPr>
        </p:nvSpPr>
        <p:spPr>
          <a:xfrm>
            <a:off x="323528" y="1609416"/>
            <a:ext cx="7372672" cy="4846320"/>
          </a:xfrm>
        </p:spPr>
        <p:txBody>
          <a:bodyPr/>
          <a:lstStyle/>
          <a:p>
            <a:r>
              <a:rPr lang="en-GB" dirty="0" smtClean="0">
                <a:latin typeface="NTPreCursive" panose="03000400000000000000" pitchFamily="66" charset="0"/>
              </a:rPr>
              <a:t>Peoples’ attitudes towards maths depends on their experiences of it</a:t>
            </a:r>
          </a:p>
          <a:p>
            <a:r>
              <a:rPr lang="en-GB" dirty="0" smtClean="0">
                <a:latin typeface="NTPreCursive" panose="03000400000000000000" pitchFamily="66" charset="0"/>
              </a:rPr>
              <a:t>Can’t do it approach </a:t>
            </a:r>
          </a:p>
          <a:p>
            <a:r>
              <a:rPr lang="en-GB" dirty="0" smtClean="0">
                <a:latin typeface="NTPreCursive" panose="03000400000000000000" pitchFamily="66" charset="0"/>
              </a:rPr>
              <a:t>British culture adopts this idea that you are either a ‘Maths person’ or an ‘English person’ </a:t>
            </a:r>
          </a:p>
          <a:p>
            <a:r>
              <a:rPr lang="en-GB" dirty="0" smtClean="0">
                <a:latin typeface="NTPreCursive" panose="03000400000000000000" pitchFamily="66" charset="0"/>
              </a:rPr>
              <a:t>Some have a fear of ‘getting it wrong’ </a:t>
            </a:r>
          </a:p>
          <a:p>
            <a:r>
              <a:rPr lang="en-GB" dirty="0" smtClean="0">
                <a:latin typeface="NTPreCursive" panose="03000400000000000000" pitchFamily="66" charset="0"/>
              </a:rPr>
              <a:t>Pointless maths </a:t>
            </a:r>
          </a:p>
          <a:p>
            <a:r>
              <a:rPr lang="en-GB" dirty="0" smtClean="0">
                <a:latin typeface="NTPreCursive" panose="03000400000000000000" pitchFamily="66" charset="0"/>
              </a:rPr>
              <a:t>At school, you were probably shown or told ‘this is how to do it’ </a:t>
            </a:r>
            <a:endParaRPr lang="en-GB" dirty="0">
              <a:latin typeface="NTPreCursive" panose="03000400000000000000" pitchFamily="66" charset="0"/>
            </a:endParaRPr>
          </a:p>
        </p:txBody>
      </p:sp>
    </p:spTree>
    <p:extLst>
      <p:ext uri="{BB962C8B-B14F-4D97-AF65-F5344CB8AC3E}">
        <p14:creationId xmlns:p14="http://schemas.microsoft.com/office/powerpoint/2010/main" val="24915808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548680"/>
            <a:ext cx="7992888" cy="5760640"/>
          </a:xfrm>
        </p:spPr>
        <p:txBody>
          <a:bodyPr>
            <a:normAutofit lnSpcReduction="10000"/>
          </a:bodyPr>
          <a:lstStyle/>
          <a:p>
            <a:r>
              <a:rPr lang="en-GB" dirty="0" smtClean="0">
                <a:latin typeface="NTPreCursive" panose="03000400000000000000" pitchFamily="66" charset="0"/>
              </a:rPr>
              <a:t>The teaching of mathematics has changed drastically and this is one of the main reasons why we have adopted the Singapore Maths approach.</a:t>
            </a:r>
          </a:p>
          <a:p>
            <a:r>
              <a:rPr lang="en-GB" dirty="0" smtClean="0">
                <a:latin typeface="NTPreCursive" panose="03000400000000000000" pitchFamily="66" charset="0"/>
              </a:rPr>
              <a:t>We now know much more about how children learn e.g. hands on, practical, visual, through play. </a:t>
            </a:r>
          </a:p>
          <a:p>
            <a:r>
              <a:rPr lang="en-GB" dirty="0" smtClean="0">
                <a:latin typeface="NTPreCursive" panose="03000400000000000000" pitchFamily="66" charset="0"/>
              </a:rPr>
              <a:t>There is greater emphasis on understanding rather than rote learning of simple processes.</a:t>
            </a:r>
          </a:p>
          <a:p>
            <a:r>
              <a:rPr lang="en-GB" dirty="0" smtClean="0">
                <a:latin typeface="NTPreCursive" panose="03000400000000000000" pitchFamily="66" charset="0"/>
              </a:rPr>
              <a:t>We understand and take account that learning is not a race; everyone's brain works at its own pace.</a:t>
            </a:r>
          </a:p>
          <a:p>
            <a:r>
              <a:rPr lang="en-GB" dirty="0" smtClean="0">
                <a:latin typeface="NTPreCursive" panose="03000400000000000000" pitchFamily="66" charset="0"/>
              </a:rPr>
              <a:t>It is important that children are secure with the number system.</a:t>
            </a:r>
          </a:p>
          <a:p>
            <a:pPr marL="0" indent="0">
              <a:buNone/>
            </a:pPr>
            <a:endParaRPr lang="en-GB" dirty="0">
              <a:latin typeface="NTPreCursive" panose="03000400000000000000" pitchFamily="66" charset="0"/>
            </a:endParaRPr>
          </a:p>
          <a:p>
            <a:pPr marL="0" indent="0" algn="ctr">
              <a:buNone/>
            </a:pPr>
            <a:r>
              <a:rPr lang="en-GB" dirty="0" smtClean="0">
                <a:latin typeface="NTPreCursive" panose="03000400000000000000" pitchFamily="66" charset="0"/>
              </a:rPr>
              <a:t>Problem 					Answer  </a:t>
            </a:r>
          </a:p>
          <a:p>
            <a:pPr marL="0" indent="0" algn="ctr">
              <a:buNone/>
            </a:pPr>
            <a:r>
              <a:rPr lang="en-GB" b="1" u="sng" dirty="0" smtClean="0">
                <a:latin typeface="NTPreCursive" panose="03000400000000000000" pitchFamily="66" charset="0"/>
              </a:rPr>
              <a:t>Process</a:t>
            </a:r>
            <a:r>
              <a:rPr lang="en-GB" dirty="0" smtClean="0">
                <a:latin typeface="NTPreCursive" panose="03000400000000000000" pitchFamily="66" charset="0"/>
              </a:rPr>
              <a:t> </a:t>
            </a:r>
            <a:endParaRPr lang="en-GB" dirty="0">
              <a:latin typeface="NTPreCursive" panose="03000400000000000000" pitchFamily="66" charset="0"/>
            </a:endParaRPr>
          </a:p>
        </p:txBody>
      </p:sp>
      <p:cxnSp>
        <p:nvCxnSpPr>
          <p:cNvPr id="4" name="Straight Arrow Connector 3"/>
          <p:cNvCxnSpPr/>
          <p:nvPr/>
        </p:nvCxnSpPr>
        <p:spPr>
          <a:xfrm>
            <a:off x="2051720" y="5157192"/>
            <a:ext cx="439248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412320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animEffect transition="in" filter="fade">
                                      <p:cBhvr>
                                        <p:cTn id="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NTPreCursive" panose="03000400000000000000" pitchFamily="66" charset="0"/>
              </a:rPr>
              <a:t>Why Singapore?</a:t>
            </a:r>
            <a:endParaRPr lang="en-GB" dirty="0">
              <a:latin typeface="NTPreCursive" panose="03000400000000000000" pitchFamily="66" charset="0"/>
            </a:endParaRPr>
          </a:p>
        </p:txBody>
      </p:sp>
      <p:sp>
        <p:nvSpPr>
          <p:cNvPr id="3" name="Content Placeholder 2"/>
          <p:cNvSpPr>
            <a:spLocks noGrp="1"/>
          </p:cNvSpPr>
          <p:nvPr>
            <p:ph idx="1"/>
          </p:nvPr>
        </p:nvSpPr>
        <p:spPr>
          <a:xfrm>
            <a:off x="395536" y="1700808"/>
            <a:ext cx="7560840" cy="5328592"/>
          </a:xfrm>
        </p:spPr>
        <p:txBody>
          <a:bodyPr/>
          <a:lstStyle/>
          <a:p>
            <a:r>
              <a:rPr lang="en-GB" dirty="0" smtClean="0">
                <a:latin typeface="NTPreCursive" panose="03000400000000000000" pitchFamily="66" charset="0"/>
              </a:rPr>
              <a:t>Many schools have implemented Singapore Maths</a:t>
            </a:r>
          </a:p>
          <a:p>
            <a:r>
              <a:rPr lang="en-GB" dirty="0" smtClean="0">
                <a:latin typeface="NTPreCursive" panose="03000400000000000000" pitchFamily="66" charset="0"/>
              </a:rPr>
              <a:t>Asian culture adopts a ‘can do’ attitude</a:t>
            </a:r>
          </a:p>
          <a:p>
            <a:r>
              <a:rPr lang="en-GB" dirty="0" smtClean="0">
                <a:latin typeface="NTPreCursive" panose="03000400000000000000" pitchFamily="66" charset="0"/>
              </a:rPr>
              <a:t>For the last 30 years, Singapore have had the highest achieving students in international rankings for maths </a:t>
            </a:r>
          </a:p>
          <a:p>
            <a:r>
              <a:rPr lang="en-GB" dirty="0" smtClean="0">
                <a:latin typeface="NTPreCursive" panose="03000400000000000000" pitchFamily="66" charset="0"/>
              </a:rPr>
              <a:t>The style of teaching develops a deeper understanding of numbers and patterns </a:t>
            </a:r>
          </a:p>
          <a:p>
            <a:r>
              <a:rPr lang="en-GB" dirty="0" smtClean="0">
                <a:latin typeface="NTPreCursive" panose="03000400000000000000" pitchFamily="66" charset="0"/>
              </a:rPr>
              <a:t>Children develop their reasoning skills</a:t>
            </a:r>
            <a:endParaRPr lang="en-GB" dirty="0">
              <a:latin typeface="NTPreCursive" panose="03000400000000000000" pitchFamily="66" charset="0"/>
            </a:endParaRPr>
          </a:p>
        </p:txBody>
      </p:sp>
    </p:spTree>
    <p:extLst>
      <p:ext uri="{BB962C8B-B14F-4D97-AF65-F5344CB8AC3E}">
        <p14:creationId xmlns:p14="http://schemas.microsoft.com/office/powerpoint/2010/main" val="6661252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latin typeface="NTPreCursive" panose="03000400000000000000" pitchFamily="66" charset="0"/>
              </a:rPr>
              <a:t>Task 1</a:t>
            </a:r>
            <a:br>
              <a:rPr lang="en-GB" dirty="0" smtClean="0">
                <a:latin typeface="NTPreCursive" panose="03000400000000000000" pitchFamily="66" charset="0"/>
              </a:rPr>
            </a:br>
            <a:r>
              <a:rPr lang="en-GB" dirty="0" smtClean="0">
                <a:latin typeface="NTPreCursive" panose="03000400000000000000" pitchFamily="66" charset="0"/>
              </a:rPr>
              <a:t>Give each person a number</a:t>
            </a:r>
            <a:endParaRPr lang="en-GB" dirty="0">
              <a:latin typeface="NTPreCursive" panose="03000400000000000000" pitchFamily="66" charset="0"/>
            </a:endParaRPr>
          </a:p>
        </p:txBody>
      </p:sp>
      <p:pic>
        <p:nvPicPr>
          <p:cNvPr id="4"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5237" t="40873" r="51520" b="25595"/>
          <a:stretch/>
        </p:blipFill>
        <p:spPr bwMode="auto">
          <a:xfrm>
            <a:off x="251520" y="1700808"/>
            <a:ext cx="7491401" cy="42484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488718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NTPreCursive" panose="03000400000000000000" pitchFamily="66" charset="0"/>
              </a:rPr>
              <a:t>Maths In early years </a:t>
            </a:r>
            <a:endParaRPr lang="en-GB" dirty="0">
              <a:latin typeface="NTPreCursive" panose="03000400000000000000" pitchFamily="66" charset="0"/>
            </a:endParaRPr>
          </a:p>
        </p:txBody>
      </p:sp>
      <p:sp>
        <p:nvSpPr>
          <p:cNvPr id="3" name="Content Placeholder 2"/>
          <p:cNvSpPr>
            <a:spLocks noGrp="1"/>
          </p:cNvSpPr>
          <p:nvPr>
            <p:ph idx="1"/>
          </p:nvPr>
        </p:nvSpPr>
        <p:spPr/>
        <p:txBody>
          <a:bodyPr/>
          <a:lstStyle/>
          <a:p>
            <a:r>
              <a:rPr lang="en-GB" dirty="0" smtClean="0">
                <a:latin typeface="NTPreCursive" panose="03000400000000000000" pitchFamily="66" charset="0"/>
              </a:rPr>
              <a:t>Early Years Foundation Stage Mathematics Consists of two parts:</a:t>
            </a:r>
          </a:p>
          <a:p>
            <a:r>
              <a:rPr lang="en-GB" dirty="0" smtClean="0">
                <a:latin typeface="NTPreCursive" panose="03000400000000000000" pitchFamily="66" charset="0"/>
              </a:rPr>
              <a:t>Number </a:t>
            </a:r>
          </a:p>
          <a:p>
            <a:r>
              <a:rPr lang="en-GB" dirty="0" smtClean="0">
                <a:latin typeface="NTPreCursive" panose="03000400000000000000" pitchFamily="66" charset="0"/>
              </a:rPr>
              <a:t>Shape, space and measure</a:t>
            </a:r>
          </a:p>
          <a:p>
            <a:pPr marL="0" indent="0">
              <a:buNone/>
            </a:pPr>
            <a:endParaRPr lang="en-GB" dirty="0">
              <a:latin typeface="NTPreCursive" panose="03000400000000000000" pitchFamily="66" charset="0"/>
            </a:endParaRPr>
          </a:p>
          <a:p>
            <a:r>
              <a:rPr lang="en-GB" dirty="0" smtClean="0">
                <a:latin typeface="NTPreCursive" panose="03000400000000000000" pitchFamily="66" charset="0"/>
              </a:rPr>
              <a:t>Throughout the year, we teach against the Early Learning Goals (ELGs) and by the end of the year, the children who achieve the ELGs have reached the expected level. </a:t>
            </a:r>
            <a:endParaRPr lang="en-GB" dirty="0">
              <a:latin typeface="NTPreCursive" panose="03000400000000000000" pitchFamily="66" charset="0"/>
            </a:endParaRPr>
          </a:p>
        </p:txBody>
      </p:sp>
    </p:spTree>
    <p:extLst>
      <p:ext uri="{BB962C8B-B14F-4D97-AF65-F5344CB8AC3E}">
        <p14:creationId xmlns:p14="http://schemas.microsoft.com/office/powerpoint/2010/main" val="13782058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548680"/>
            <a:ext cx="7776864" cy="7200800"/>
          </a:xfrm>
        </p:spPr>
        <p:txBody>
          <a:bodyPr>
            <a:normAutofit lnSpcReduction="10000"/>
          </a:bodyPr>
          <a:lstStyle/>
          <a:p>
            <a:pPr marL="0" indent="0">
              <a:buNone/>
            </a:pPr>
            <a:r>
              <a:rPr lang="en-GB" dirty="0" smtClean="0"/>
              <a:t> </a:t>
            </a:r>
            <a:endParaRPr lang="en-GB" dirty="0"/>
          </a:p>
          <a:p>
            <a:r>
              <a:rPr lang="en-GB" sz="2200" dirty="0" smtClean="0">
                <a:latin typeface="NTPreCursive" panose="03000400000000000000" pitchFamily="66" charset="0"/>
              </a:rPr>
              <a:t>Recognises numerals 0-10 then 10-20 </a:t>
            </a:r>
          </a:p>
          <a:p>
            <a:r>
              <a:rPr lang="en-GB" sz="2200" dirty="0" smtClean="0">
                <a:latin typeface="NTPreCursive" panose="03000400000000000000" pitchFamily="66" charset="0"/>
              </a:rPr>
              <a:t>Count objects, actions and sounds up to 10, then 20</a:t>
            </a:r>
          </a:p>
          <a:p>
            <a:r>
              <a:rPr lang="en-GB" sz="2200" dirty="0" smtClean="0">
                <a:latin typeface="NTPreCursive" panose="03000400000000000000" pitchFamily="66" charset="0"/>
              </a:rPr>
              <a:t>Estimates how many objects are in a group and checks</a:t>
            </a:r>
          </a:p>
          <a:p>
            <a:r>
              <a:rPr lang="en-GB" sz="2200" dirty="0" smtClean="0">
                <a:latin typeface="NTPreCursive" panose="03000400000000000000" pitchFamily="66" charset="0"/>
              </a:rPr>
              <a:t>Finds the total number of objects in two groups </a:t>
            </a:r>
            <a:endParaRPr lang="en-GB" sz="2200" dirty="0">
              <a:latin typeface="NTPreCursive" panose="03000400000000000000" pitchFamily="66" charset="0"/>
            </a:endParaRPr>
          </a:p>
          <a:p>
            <a:r>
              <a:rPr lang="en-GB" sz="2200" dirty="0" smtClean="0">
                <a:latin typeface="NTPreCursive" panose="03000400000000000000" pitchFamily="66" charset="0"/>
              </a:rPr>
              <a:t>Finds one more and one less from a group of objects </a:t>
            </a:r>
          </a:p>
          <a:p>
            <a:r>
              <a:rPr lang="en-GB" sz="2200" dirty="0" smtClean="0">
                <a:latin typeface="NTPreCursive" panose="03000400000000000000" pitchFamily="66" charset="0"/>
              </a:rPr>
              <a:t>Uses the vocabulary involved in adding and subtracting</a:t>
            </a:r>
          </a:p>
          <a:p>
            <a:r>
              <a:rPr lang="en-GB" sz="2200" dirty="0" smtClean="0">
                <a:latin typeface="NTPreCursive" panose="03000400000000000000" pitchFamily="66" charset="0"/>
              </a:rPr>
              <a:t>Adds and subtracts two single digit numbers</a:t>
            </a:r>
            <a:endParaRPr lang="en-GB" sz="2200" dirty="0">
              <a:latin typeface="NTPreCursive" panose="03000400000000000000" pitchFamily="66" charset="0"/>
            </a:endParaRPr>
          </a:p>
          <a:p>
            <a:r>
              <a:rPr lang="en-GB" sz="2200" dirty="0" smtClean="0">
                <a:latin typeface="NTPreCursive" panose="03000400000000000000" pitchFamily="66" charset="0"/>
              </a:rPr>
              <a:t>Count on and back from any number between 0 and 20 </a:t>
            </a:r>
            <a:endParaRPr lang="en-GB" sz="2200" dirty="0">
              <a:latin typeface="NTPreCursive" panose="03000400000000000000" pitchFamily="66" charset="0"/>
            </a:endParaRPr>
          </a:p>
          <a:p>
            <a:r>
              <a:rPr lang="en-GB" sz="2200" dirty="0" smtClean="0">
                <a:latin typeface="NTPreCursive" panose="03000400000000000000" pitchFamily="66" charset="0"/>
              </a:rPr>
              <a:t>Solve problems involving doubling, halving and sharing</a:t>
            </a:r>
          </a:p>
          <a:p>
            <a:pPr marL="0" indent="0">
              <a:buNone/>
            </a:pPr>
            <a:endParaRPr lang="en-GB" sz="1200" dirty="0">
              <a:latin typeface="NTPreCursive" panose="03000400000000000000" pitchFamily="66" charset="0"/>
            </a:endParaRPr>
          </a:p>
          <a:p>
            <a:pPr marL="0" indent="0">
              <a:buNone/>
            </a:pPr>
            <a:r>
              <a:rPr lang="en-GB" sz="2800" b="1" dirty="0" smtClean="0">
                <a:solidFill>
                  <a:schemeClr val="accent1"/>
                </a:solidFill>
                <a:latin typeface="NTPreCursive" panose="03000400000000000000" pitchFamily="66" charset="0"/>
              </a:rPr>
              <a:t>ELG</a:t>
            </a:r>
          </a:p>
          <a:p>
            <a:pPr marL="0" indent="0" algn="just">
              <a:buNone/>
            </a:pPr>
            <a:r>
              <a:rPr lang="en-GB" sz="2200" dirty="0" smtClean="0">
                <a:latin typeface="NTPreCursive" panose="03000400000000000000" pitchFamily="66" charset="0"/>
              </a:rPr>
              <a:t>Children count reliably with numbers from one to 20, place them in order and says which number is one more and one less than a given number. Using quantities and objects, they add and subtract two single-digit numbers and count on or back to find the answer. They solve problems including doubling, halving and sharing. </a:t>
            </a:r>
          </a:p>
          <a:p>
            <a:endParaRPr lang="en-GB" sz="2200" dirty="0">
              <a:latin typeface="NTPreCursive" panose="03000400000000000000" pitchFamily="66" charset="0"/>
            </a:endParaRPr>
          </a:p>
          <a:p>
            <a:pPr marL="0" indent="0">
              <a:buNone/>
            </a:pPr>
            <a:r>
              <a:rPr lang="en-GB" sz="2200" dirty="0" smtClean="0">
                <a:latin typeface="NTPreCursive" panose="03000400000000000000" pitchFamily="66" charset="0"/>
              </a:rPr>
              <a:t> </a:t>
            </a:r>
            <a:endParaRPr lang="en-GB" sz="2200" dirty="0">
              <a:latin typeface="NTPreCursive" panose="03000400000000000000" pitchFamily="66" charset="0"/>
            </a:endParaRPr>
          </a:p>
        </p:txBody>
      </p:sp>
      <p:sp>
        <p:nvSpPr>
          <p:cNvPr id="4" name="Title 1"/>
          <p:cNvSpPr>
            <a:spLocks noGrp="1"/>
          </p:cNvSpPr>
          <p:nvPr>
            <p:ph type="title"/>
          </p:nvPr>
        </p:nvSpPr>
        <p:spPr>
          <a:xfrm>
            <a:off x="323528" y="-99392"/>
            <a:ext cx="7239000" cy="1143000"/>
          </a:xfrm>
        </p:spPr>
        <p:txBody>
          <a:bodyPr/>
          <a:lstStyle/>
          <a:p>
            <a:r>
              <a:rPr lang="en-GB" dirty="0" smtClean="0">
                <a:latin typeface="NTPreCursive" panose="03000400000000000000" pitchFamily="66" charset="0"/>
              </a:rPr>
              <a:t>Number</a:t>
            </a:r>
            <a:endParaRPr lang="en-GB" dirty="0">
              <a:latin typeface="NTPreCursive" panose="03000400000000000000" pitchFamily="66" charset="0"/>
            </a:endParaRPr>
          </a:p>
        </p:txBody>
      </p:sp>
    </p:spTree>
    <p:extLst>
      <p:ext uri="{BB962C8B-B14F-4D97-AF65-F5344CB8AC3E}">
        <p14:creationId xmlns:p14="http://schemas.microsoft.com/office/powerpoint/2010/main" val="256761353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17536</TotalTime>
  <Words>1097</Words>
  <Application>Microsoft Office PowerPoint</Application>
  <PresentationFormat>On-screen Show (4:3)</PresentationFormat>
  <Paragraphs>127</Paragraphs>
  <Slides>18</Slides>
  <Notes>2</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Opulent</vt:lpstr>
      <vt:lpstr>Singapore Maths  Workshop</vt:lpstr>
      <vt:lpstr>Agenda</vt:lpstr>
      <vt:lpstr>PowerPoint Presentation</vt:lpstr>
      <vt:lpstr>Our attitudes </vt:lpstr>
      <vt:lpstr>PowerPoint Presentation</vt:lpstr>
      <vt:lpstr>Why Singapore?</vt:lpstr>
      <vt:lpstr>Task 1 Give each person a number</vt:lpstr>
      <vt:lpstr>Maths In early years </vt:lpstr>
      <vt:lpstr>Number</vt:lpstr>
      <vt:lpstr>Shape, Space and measure </vt:lpstr>
      <vt:lpstr>Monsters inc Maths</vt:lpstr>
      <vt:lpstr>Threeness of thee</vt:lpstr>
      <vt:lpstr>Introducing number 8</vt:lpstr>
      <vt:lpstr>How we teach </vt:lpstr>
      <vt:lpstr>Concrete, Pictorial, abstract Approach</vt:lpstr>
      <vt:lpstr>CPA in the classroom</vt:lpstr>
      <vt:lpstr>Supporting at home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Singapore Maths Workshop</dc:title>
  <dc:creator>jody houghton</dc:creator>
  <cp:lastModifiedBy>PaschalBaylon-S2</cp:lastModifiedBy>
  <cp:revision>26</cp:revision>
  <dcterms:created xsi:type="dcterms:W3CDTF">2018-01-25T08:03:45Z</dcterms:created>
  <dcterms:modified xsi:type="dcterms:W3CDTF">2018-02-28T09:52:11Z</dcterms:modified>
</cp:coreProperties>
</file>